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y Grotesk Wide Bold" panose="020B0604020202020204" charset="0"/>
      <p:regular r:id="rId23"/>
    </p:embeddedFont>
    <p:embeddedFont>
      <p:font typeface="Faustina" panose="020B0604020202020204" charset="0"/>
      <p:regular r:id="rId24"/>
    </p:embeddedFont>
    <p:embeddedFont>
      <p:font typeface="Faustina Bold" panose="020B0604020202020204" charset="0"/>
      <p:regular r:id="rId25"/>
    </p:embeddedFont>
    <p:embeddedFont>
      <p:font typeface="High Cruiser" panose="020B0604020202020204" charset="0"/>
      <p:regular r:id="rId26"/>
    </p:embeddedFont>
    <p:embeddedFont>
      <p:font typeface="Lastica Bold" panose="020B0604020202020204" charset="0"/>
      <p:regular r:id="rId27"/>
    </p:embeddedFont>
    <p:embeddedFont>
      <p:font typeface="Public Sans" panose="020B0604020202020204" charset="0"/>
      <p:regular r:id="rId28"/>
    </p:embeddedFont>
    <p:embeddedFont>
      <p:font typeface="Public Sans Bold" panose="020B0604020202020204" charset="0"/>
      <p:regular r:id="rId29"/>
    </p:embeddedFont>
    <p:embeddedFont>
      <p:font typeface="Roboto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667"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gif"/></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gif"/></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gif"/></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1357342" y="4581047"/>
            <a:ext cx="8734653" cy="8996365"/>
          </a:xfrm>
          <a:custGeom>
            <a:avLst/>
            <a:gdLst/>
            <a:ahLst/>
            <a:cxnLst/>
            <a:rect l="l" t="t" r="r" b="b"/>
            <a:pathLst>
              <a:path w="8734653" h="8996365">
                <a:moveTo>
                  <a:pt x="0" y="0"/>
                </a:moveTo>
                <a:lnTo>
                  <a:pt x="8734652" y="0"/>
                </a:lnTo>
                <a:lnTo>
                  <a:pt x="8734652" y="8996366"/>
                </a:lnTo>
                <a:lnTo>
                  <a:pt x="0" y="899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891974" y="-5120206"/>
            <a:ext cx="8734653" cy="8996365"/>
          </a:xfrm>
          <a:custGeom>
            <a:avLst/>
            <a:gdLst/>
            <a:ahLst/>
            <a:cxnLst/>
            <a:rect l="l" t="t" r="r" b="b"/>
            <a:pathLst>
              <a:path w="8734653" h="8996365">
                <a:moveTo>
                  <a:pt x="0" y="0"/>
                </a:moveTo>
                <a:lnTo>
                  <a:pt x="8734652" y="0"/>
                </a:lnTo>
                <a:lnTo>
                  <a:pt x="8734652" y="8996365"/>
                </a:lnTo>
                <a:lnTo>
                  <a:pt x="0" y="8996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275478" y="2864016"/>
            <a:ext cx="14032368" cy="1717031"/>
          </a:xfrm>
          <a:prstGeom prst="rect">
            <a:avLst/>
          </a:prstGeom>
        </p:spPr>
        <p:txBody>
          <a:bodyPr lIns="0" tIns="0" rIns="0" bIns="0" rtlCol="0" anchor="t">
            <a:spAutoFit/>
          </a:bodyPr>
          <a:lstStyle/>
          <a:p>
            <a:pPr algn="ctr">
              <a:lnSpc>
                <a:spcPts val="13216"/>
              </a:lnSpc>
            </a:pPr>
            <a:r>
              <a:rPr lang="en-US" sz="9440" b="1" spc="1123">
                <a:solidFill>
                  <a:srgbClr val="3C6CA8"/>
                </a:solidFill>
                <a:latin typeface="Lastica Bold"/>
                <a:ea typeface="Lastica Bold"/>
                <a:cs typeface="Lastica Bold"/>
                <a:sym typeface="Lastica Bold"/>
              </a:rPr>
              <a:t>Nhóm 3</a:t>
            </a:r>
          </a:p>
        </p:txBody>
      </p:sp>
      <p:sp>
        <p:nvSpPr>
          <p:cNvPr id="5" name="TextBox 5"/>
          <p:cNvSpPr txBox="1"/>
          <p:nvPr/>
        </p:nvSpPr>
        <p:spPr>
          <a:xfrm>
            <a:off x="3862821" y="4515553"/>
            <a:ext cx="10562357" cy="1370411"/>
          </a:xfrm>
          <a:prstGeom prst="rect">
            <a:avLst/>
          </a:prstGeom>
        </p:spPr>
        <p:txBody>
          <a:bodyPr lIns="0" tIns="0" rIns="0" bIns="0" rtlCol="0" anchor="t">
            <a:spAutoFit/>
          </a:bodyPr>
          <a:lstStyle/>
          <a:p>
            <a:pPr algn="ctr">
              <a:lnSpc>
                <a:spcPts val="10565"/>
              </a:lnSpc>
            </a:pPr>
            <a:r>
              <a:rPr lang="en-US" sz="7546" b="1">
                <a:solidFill>
                  <a:srgbClr val="3C6CA8"/>
                </a:solidFill>
                <a:latin typeface="Lastica Bold"/>
                <a:ea typeface="Lastica Bold"/>
                <a:cs typeface="Lastica Bold"/>
                <a:sym typeface="Lastica Bold"/>
              </a:rPr>
              <a:t>SNAKE GAME</a:t>
            </a:r>
          </a:p>
        </p:txBody>
      </p:sp>
      <p:pic>
        <p:nvPicPr>
          <p:cNvPr id="6" name="Picture 6"/>
          <p:cNvPicPr>
            <a:picLocks noChangeAspect="1"/>
          </p:cNvPicPr>
          <p:nvPr/>
        </p:nvPicPr>
        <p:blipFill>
          <a:blip r:embed="rId4"/>
          <a:srcRect/>
          <a:stretch>
            <a:fillRect/>
          </a:stretch>
        </p:blipFill>
        <p:spPr>
          <a:xfrm>
            <a:off x="13896687" y="4491042"/>
            <a:ext cx="1056982" cy="13049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4840152" y="7500689"/>
            <a:ext cx="5410509" cy="5572622"/>
          </a:xfrm>
          <a:custGeom>
            <a:avLst/>
            <a:gdLst/>
            <a:ahLst/>
            <a:cxnLst/>
            <a:rect l="l" t="t" r="r" b="b"/>
            <a:pathLst>
              <a:path w="5410509" h="5572622">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54045" y="-2158380"/>
            <a:ext cx="5410509" cy="5572622"/>
          </a:xfrm>
          <a:custGeom>
            <a:avLst/>
            <a:gdLst/>
            <a:ahLst/>
            <a:cxnLst/>
            <a:rect l="l" t="t" r="r" b="b"/>
            <a:pathLst>
              <a:path w="5410509" h="5572622">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781696"/>
            <a:ext cx="11283681" cy="8779359"/>
          </a:xfrm>
          <a:custGeom>
            <a:avLst/>
            <a:gdLst/>
            <a:ahLst/>
            <a:cxnLst/>
            <a:rect l="l" t="t" r="r" b="b"/>
            <a:pathLst>
              <a:path w="11283681" h="8779359">
                <a:moveTo>
                  <a:pt x="0" y="0"/>
                </a:moveTo>
                <a:lnTo>
                  <a:pt x="11283681" y="0"/>
                </a:lnTo>
                <a:lnTo>
                  <a:pt x="11283681" y="8779359"/>
                </a:lnTo>
                <a:lnTo>
                  <a:pt x="0" y="8779359"/>
                </a:lnTo>
                <a:lnTo>
                  <a:pt x="0" y="0"/>
                </a:lnTo>
                <a:close/>
              </a:path>
            </a:pathLst>
          </a:custGeom>
          <a:blipFill>
            <a:blip r:embed="rId4"/>
            <a:stretch>
              <a:fillRect/>
            </a:stretch>
          </a:blipFill>
        </p:spPr>
      </p:sp>
      <p:sp>
        <p:nvSpPr>
          <p:cNvPr id="5" name="TextBox 5"/>
          <p:cNvSpPr txBox="1"/>
          <p:nvPr/>
        </p:nvSpPr>
        <p:spPr>
          <a:xfrm>
            <a:off x="11630888" y="942975"/>
            <a:ext cx="3441812" cy="771672"/>
          </a:xfrm>
          <a:prstGeom prst="rect">
            <a:avLst/>
          </a:prstGeom>
        </p:spPr>
        <p:txBody>
          <a:bodyPr lIns="0" tIns="0" rIns="0" bIns="0" rtlCol="0" anchor="t">
            <a:spAutoFit/>
          </a:bodyPr>
          <a:lstStyle/>
          <a:p>
            <a:pPr algn="l">
              <a:lnSpc>
                <a:spcPts val="6349"/>
              </a:lnSpc>
              <a:spcBef>
                <a:spcPct val="0"/>
              </a:spcBef>
            </a:pPr>
            <a:r>
              <a:rPr lang="en-US" sz="4535" b="1">
                <a:solidFill>
                  <a:srgbClr val="3C6CA8"/>
                </a:solidFill>
                <a:latin typeface="Public Sans Bold"/>
                <a:ea typeface="Public Sans Bold"/>
                <a:cs typeface="Public Sans Bold"/>
                <a:sym typeface="Public Sans Bold"/>
              </a:rPr>
              <a:t>Super Hard</a:t>
            </a:r>
          </a:p>
        </p:txBody>
      </p:sp>
      <p:sp>
        <p:nvSpPr>
          <p:cNvPr id="6" name="TextBox 6"/>
          <p:cNvSpPr txBox="1"/>
          <p:nvPr/>
        </p:nvSpPr>
        <p:spPr>
          <a:xfrm>
            <a:off x="11630888" y="3660401"/>
            <a:ext cx="5628412" cy="2907650"/>
          </a:xfrm>
          <a:prstGeom prst="rect">
            <a:avLst/>
          </a:prstGeom>
        </p:spPr>
        <p:txBody>
          <a:bodyPr lIns="0" tIns="0" rIns="0" bIns="0" rtlCol="0" anchor="t">
            <a:spAutoFit/>
          </a:bodyPr>
          <a:lstStyle/>
          <a:p>
            <a:pPr algn="l">
              <a:lnSpc>
                <a:spcPts val="7750"/>
              </a:lnSpc>
              <a:spcBef>
                <a:spcPct val="0"/>
              </a:spcBef>
            </a:pPr>
            <a:r>
              <a:rPr lang="en-US" sz="5536" b="1">
                <a:solidFill>
                  <a:srgbClr val="3C6CA8"/>
                </a:solidFill>
                <a:latin typeface="Public Sans Bold"/>
                <a:ea typeface="Public Sans Bold"/>
                <a:cs typeface="Public Sans Bold"/>
                <a:sym typeface="Public Sans Bold"/>
              </a:rPr>
              <a:t>Có vật cản là các khối block auto random / 2s</a:t>
            </a:r>
          </a:p>
        </p:txBody>
      </p:sp>
      <p:pic>
        <p:nvPicPr>
          <p:cNvPr id="7" name="Picture 7"/>
          <p:cNvPicPr>
            <a:picLocks noChangeAspect="1"/>
          </p:cNvPicPr>
          <p:nvPr/>
        </p:nvPicPr>
        <p:blipFill>
          <a:blip r:embed="rId5"/>
          <a:srcRect/>
          <a:stretch>
            <a:fillRect/>
          </a:stretch>
        </p:blipFill>
        <p:spPr>
          <a:xfrm>
            <a:off x="15658559" y="0"/>
            <a:ext cx="2629441" cy="32462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4840152" y="7500689"/>
            <a:ext cx="5410509" cy="5572622"/>
          </a:xfrm>
          <a:custGeom>
            <a:avLst/>
            <a:gdLst/>
            <a:ahLst/>
            <a:cxnLst/>
            <a:rect l="l" t="t" r="r" b="b"/>
            <a:pathLst>
              <a:path w="5410509" h="5572622">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54045" y="-2158380"/>
            <a:ext cx="5410509" cy="5572622"/>
          </a:xfrm>
          <a:custGeom>
            <a:avLst/>
            <a:gdLst/>
            <a:ahLst/>
            <a:cxnLst/>
            <a:rect l="l" t="t" r="r" b="b"/>
            <a:pathLst>
              <a:path w="5410509" h="5572622">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006629" y="338992"/>
            <a:ext cx="12274742" cy="9609016"/>
          </a:xfrm>
          <a:custGeom>
            <a:avLst/>
            <a:gdLst/>
            <a:ahLst/>
            <a:cxnLst/>
            <a:rect l="l" t="t" r="r" b="b"/>
            <a:pathLst>
              <a:path w="12274742" h="9609016">
                <a:moveTo>
                  <a:pt x="0" y="0"/>
                </a:moveTo>
                <a:lnTo>
                  <a:pt x="12274742" y="0"/>
                </a:lnTo>
                <a:lnTo>
                  <a:pt x="12274742" y="9609016"/>
                </a:lnTo>
                <a:lnTo>
                  <a:pt x="0" y="9609016"/>
                </a:lnTo>
                <a:lnTo>
                  <a:pt x="0" y="0"/>
                </a:lnTo>
                <a:close/>
              </a:path>
            </a:pathLst>
          </a:custGeom>
          <a:blipFill>
            <a:blip r:embed="rId4"/>
            <a:stretch>
              <a:fillRect/>
            </a:stretch>
          </a:blipFill>
        </p:spPr>
      </p:sp>
      <p:pic>
        <p:nvPicPr>
          <p:cNvPr id="5" name="Picture 5"/>
          <p:cNvPicPr>
            <a:picLocks noChangeAspect="1"/>
          </p:cNvPicPr>
          <p:nvPr/>
        </p:nvPicPr>
        <p:blipFill>
          <a:blip r:embed="rId5"/>
          <a:srcRect/>
          <a:stretch>
            <a:fillRect/>
          </a:stretch>
        </p:blipFill>
        <p:spPr>
          <a:xfrm>
            <a:off x="15658559" y="0"/>
            <a:ext cx="2629441" cy="32462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5940195" y="-5138844"/>
            <a:ext cx="16282277" cy="16770135"/>
          </a:xfrm>
          <a:custGeom>
            <a:avLst/>
            <a:gdLst/>
            <a:ahLst/>
            <a:cxnLst/>
            <a:rect l="l" t="t" r="r" b="b"/>
            <a:pathLst>
              <a:path w="16282277" h="16770135">
                <a:moveTo>
                  <a:pt x="0" y="0"/>
                </a:moveTo>
                <a:lnTo>
                  <a:pt x="16282277" y="0"/>
                </a:lnTo>
                <a:lnTo>
                  <a:pt x="16282277" y="16770135"/>
                </a:lnTo>
                <a:lnTo>
                  <a:pt x="0" y="16770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87931" y="-3913529"/>
            <a:ext cx="7742738" cy="7974730"/>
          </a:xfrm>
          <a:custGeom>
            <a:avLst/>
            <a:gdLst/>
            <a:ahLst/>
            <a:cxnLst/>
            <a:rect l="l" t="t" r="r" b="b"/>
            <a:pathLst>
              <a:path w="7742738" h="7974730">
                <a:moveTo>
                  <a:pt x="0" y="0"/>
                </a:moveTo>
                <a:lnTo>
                  <a:pt x="7742738" y="0"/>
                </a:lnTo>
                <a:lnTo>
                  <a:pt x="7742738" y="7974730"/>
                </a:lnTo>
                <a:lnTo>
                  <a:pt x="0" y="79747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rcRect/>
          <a:stretch>
            <a:fillRect/>
          </a:stretch>
        </p:blipFill>
        <p:spPr>
          <a:xfrm>
            <a:off x="15658559" y="0"/>
            <a:ext cx="2629441" cy="3246224"/>
          </a:xfrm>
          <a:prstGeom prst="rect">
            <a:avLst/>
          </a:prstGeom>
        </p:spPr>
      </p:pic>
      <p:sp>
        <p:nvSpPr>
          <p:cNvPr id="5" name="Freeform 5"/>
          <p:cNvSpPr/>
          <p:nvPr/>
        </p:nvSpPr>
        <p:spPr>
          <a:xfrm>
            <a:off x="473779" y="1804571"/>
            <a:ext cx="10285567" cy="8189883"/>
          </a:xfrm>
          <a:custGeom>
            <a:avLst/>
            <a:gdLst/>
            <a:ahLst/>
            <a:cxnLst/>
            <a:rect l="l" t="t" r="r" b="b"/>
            <a:pathLst>
              <a:path w="10285567" h="8189883">
                <a:moveTo>
                  <a:pt x="0" y="0"/>
                </a:moveTo>
                <a:lnTo>
                  <a:pt x="10285567" y="0"/>
                </a:lnTo>
                <a:lnTo>
                  <a:pt x="10285567" y="8189883"/>
                </a:lnTo>
                <a:lnTo>
                  <a:pt x="0" y="8189883"/>
                </a:lnTo>
                <a:lnTo>
                  <a:pt x="0" y="0"/>
                </a:lnTo>
                <a:close/>
              </a:path>
            </a:pathLst>
          </a:custGeom>
          <a:blipFill>
            <a:blip r:embed="rId5"/>
            <a:stretch>
              <a:fillRect/>
            </a:stretch>
          </a:blipFill>
        </p:spPr>
      </p:sp>
      <p:sp>
        <p:nvSpPr>
          <p:cNvPr id="6" name="Freeform 6"/>
          <p:cNvSpPr/>
          <p:nvPr/>
        </p:nvSpPr>
        <p:spPr>
          <a:xfrm>
            <a:off x="10935441" y="3650563"/>
            <a:ext cx="1277122" cy="821276"/>
          </a:xfrm>
          <a:custGeom>
            <a:avLst/>
            <a:gdLst/>
            <a:ahLst/>
            <a:cxnLst/>
            <a:rect l="l" t="t" r="r" b="b"/>
            <a:pathLst>
              <a:path w="1277122" h="821276">
                <a:moveTo>
                  <a:pt x="0" y="0"/>
                </a:moveTo>
                <a:lnTo>
                  <a:pt x="1277122" y="0"/>
                </a:lnTo>
                <a:lnTo>
                  <a:pt x="1277122" y="821276"/>
                </a:lnTo>
                <a:lnTo>
                  <a:pt x="0" y="8212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28700" y="380281"/>
            <a:ext cx="11359959" cy="1424290"/>
          </a:xfrm>
          <a:prstGeom prst="rect">
            <a:avLst/>
          </a:prstGeom>
        </p:spPr>
        <p:txBody>
          <a:bodyPr lIns="0" tIns="0" rIns="0" bIns="0" rtlCol="0" anchor="t">
            <a:spAutoFit/>
          </a:bodyPr>
          <a:lstStyle/>
          <a:p>
            <a:pPr algn="l">
              <a:lnSpc>
                <a:spcPts val="10809"/>
              </a:lnSpc>
            </a:pPr>
            <a:r>
              <a:rPr lang="en-US" sz="7720" b="1" spc="918">
                <a:solidFill>
                  <a:srgbClr val="3C6CA8"/>
                </a:solidFill>
                <a:latin typeface="Lastica Bold"/>
                <a:ea typeface="Lastica Bold"/>
                <a:cs typeface="Lastica Bold"/>
                <a:sym typeface="Lastica Bold"/>
              </a:rPr>
              <a:t>SCORE BOARD</a:t>
            </a:r>
          </a:p>
        </p:txBody>
      </p:sp>
      <p:sp>
        <p:nvSpPr>
          <p:cNvPr id="8" name="TextBox 8"/>
          <p:cNvSpPr txBox="1"/>
          <p:nvPr/>
        </p:nvSpPr>
        <p:spPr>
          <a:xfrm>
            <a:off x="12388659" y="3506161"/>
            <a:ext cx="5899341" cy="1749425"/>
          </a:xfrm>
          <a:prstGeom prst="rect">
            <a:avLst/>
          </a:prstGeom>
        </p:spPr>
        <p:txBody>
          <a:bodyPr lIns="0" tIns="0" rIns="0" bIns="0" rtlCol="0" anchor="t">
            <a:spAutoFit/>
          </a:bodyPr>
          <a:lstStyle/>
          <a:p>
            <a:pPr algn="l">
              <a:lnSpc>
                <a:spcPts val="7000"/>
              </a:lnSpc>
              <a:spcBef>
                <a:spcPct val="0"/>
              </a:spcBef>
            </a:pPr>
            <a:r>
              <a:rPr lang="en-US" sz="5000" b="1">
                <a:solidFill>
                  <a:srgbClr val="3C6CA8"/>
                </a:solidFill>
                <a:latin typeface="Public Sans Bold"/>
                <a:ea typeface="Public Sans Bold"/>
                <a:cs typeface="Public Sans Bold"/>
                <a:sym typeface="Public Sans Bold"/>
              </a:rPr>
              <a:t>Lưu thành tích của player </a:t>
            </a:r>
          </a:p>
        </p:txBody>
      </p:sp>
      <p:sp>
        <p:nvSpPr>
          <p:cNvPr id="9" name="TextBox 9"/>
          <p:cNvSpPr txBox="1"/>
          <p:nvPr/>
        </p:nvSpPr>
        <p:spPr>
          <a:xfrm>
            <a:off x="12388659" y="5512761"/>
            <a:ext cx="5899341" cy="4406900"/>
          </a:xfrm>
          <a:prstGeom prst="rect">
            <a:avLst/>
          </a:prstGeom>
        </p:spPr>
        <p:txBody>
          <a:bodyPr lIns="0" tIns="0" rIns="0" bIns="0" rtlCol="0" anchor="t">
            <a:spAutoFit/>
          </a:bodyPr>
          <a:lstStyle/>
          <a:p>
            <a:pPr algn="l">
              <a:lnSpc>
                <a:spcPts val="7000"/>
              </a:lnSpc>
              <a:spcBef>
                <a:spcPct val="0"/>
              </a:spcBef>
            </a:pPr>
            <a:r>
              <a:rPr lang="en-US" sz="5000" b="1">
                <a:solidFill>
                  <a:srgbClr val="3C6CA8"/>
                </a:solidFill>
                <a:latin typeface="Public Sans Bold"/>
                <a:ea typeface="Public Sans Bold"/>
                <a:cs typeface="Public Sans Bold"/>
                <a:sym typeface="Public Sans Bold"/>
              </a:rPr>
              <a:t>Xếp hạng theo điểm từ cao đến thấp theo từng level : Normal, Hard, Super Hard</a:t>
            </a:r>
          </a:p>
        </p:txBody>
      </p:sp>
      <p:sp>
        <p:nvSpPr>
          <p:cNvPr id="10" name="Freeform 10"/>
          <p:cNvSpPr/>
          <p:nvPr/>
        </p:nvSpPr>
        <p:spPr>
          <a:xfrm>
            <a:off x="10935441" y="5617536"/>
            <a:ext cx="1277122" cy="821276"/>
          </a:xfrm>
          <a:custGeom>
            <a:avLst/>
            <a:gdLst/>
            <a:ahLst/>
            <a:cxnLst/>
            <a:rect l="l" t="t" r="r" b="b"/>
            <a:pathLst>
              <a:path w="1277122" h="821276">
                <a:moveTo>
                  <a:pt x="0" y="0"/>
                </a:moveTo>
                <a:lnTo>
                  <a:pt x="1277122" y="0"/>
                </a:lnTo>
                <a:lnTo>
                  <a:pt x="1277122" y="821276"/>
                </a:lnTo>
                <a:lnTo>
                  <a:pt x="0" y="8212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5940195" y="-5138844"/>
            <a:ext cx="16282277" cy="16770135"/>
          </a:xfrm>
          <a:custGeom>
            <a:avLst/>
            <a:gdLst/>
            <a:ahLst/>
            <a:cxnLst/>
            <a:rect l="l" t="t" r="r" b="b"/>
            <a:pathLst>
              <a:path w="16282277" h="16770135">
                <a:moveTo>
                  <a:pt x="0" y="0"/>
                </a:moveTo>
                <a:lnTo>
                  <a:pt x="16282277" y="0"/>
                </a:lnTo>
                <a:lnTo>
                  <a:pt x="16282277" y="16770135"/>
                </a:lnTo>
                <a:lnTo>
                  <a:pt x="0" y="16770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87931" y="-3913529"/>
            <a:ext cx="7742738" cy="7974730"/>
          </a:xfrm>
          <a:custGeom>
            <a:avLst/>
            <a:gdLst/>
            <a:ahLst/>
            <a:cxnLst/>
            <a:rect l="l" t="t" r="r" b="b"/>
            <a:pathLst>
              <a:path w="7742738" h="7974730">
                <a:moveTo>
                  <a:pt x="0" y="0"/>
                </a:moveTo>
                <a:lnTo>
                  <a:pt x="7742738" y="0"/>
                </a:lnTo>
                <a:lnTo>
                  <a:pt x="7742738" y="7974730"/>
                </a:lnTo>
                <a:lnTo>
                  <a:pt x="0" y="79747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rcRect/>
          <a:stretch>
            <a:fillRect/>
          </a:stretch>
        </p:blipFill>
        <p:spPr>
          <a:xfrm>
            <a:off x="15658559" y="0"/>
            <a:ext cx="2629441" cy="3246224"/>
          </a:xfrm>
          <a:prstGeom prst="rect">
            <a:avLst/>
          </a:prstGeom>
        </p:spPr>
      </p:pic>
      <p:sp>
        <p:nvSpPr>
          <p:cNvPr id="5" name="Freeform 5"/>
          <p:cNvSpPr/>
          <p:nvPr/>
        </p:nvSpPr>
        <p:spPr>
          <a:xfrm>
            <a:off x="10935441" y="3650563"/>
            <a:ext cx="1277122" cy="821276"/>
          </a:xfrm>
          <a:custGeom>
            <a:avLst/>
            <a:gdLst/>
            <a:ahLst/>
            <a:cxnLst/>
            <a:rect l="l" t="t" r="r" b="b"/>
            <a:pathLst>
              <a:path w="1277122" h="821276">
                <a:moveTo>
                  <a:pt x="0" y="0"/>
                </a:moveTo>
                <a:lnTo>
                  <a:pt x="1277122" y="0"/>
                </a:lnTo>
                <a:lnTo>
                  <a:pt x="1277122" y="821276"/>
                </a:lnTo>
                <a:lnTo>
                  <a:pt x="0" y="821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380281"/>
            <a:ext cx="11359959" cy="1424290"/>
          </a:xfrm>
          <a:prstGeom prst="rect">
            <a:avLst/>
          </a:prstGeom>
        </p:spPr>
        <p:txBody>
          <a:bodyPr lIns="0" tIns="0" rIns="0" bIns="0" rtlCol="0" anchor="t">
            <a:spAutoFit/>
          </a:bodyPr>
          <a:lstStyle/>
          <a:p>
            <a:pPr algn="l">
              <a:lnSpc>
                <a:spcPts val="10809"/>
              </a:lnSpc>
            </a:pPr>
            <a:r>
              <a:rPr lang="en-US" sz="7720" b="1" spc="918">
                <a:solidFill>
                  <a:srgbClr val="3C6CA8"/>
                </a:solidFill>
                <a:latin typeface="Lastica Bold"/>
                <a:ea typeface="Lastica Bold"/>
                <a:cs typeface="Lastica Bold"/>
                <a:sym typeface="Lastica Bold"/>
              </a:rPr>
              <a:t>SCORE BOARD</a:t>
            </a:r>
          </a:p>
        </p:txBody>
      </p:sp>
      <p:sp>
        <p:nvSpPr>
          <p:cNvPr id="7" name="TextBox 7"/>
          <p:cNvSpPr txBox="1"/>
          <p:nvPr/>
        </p:nvSpPr>
        <p:spPr>
          <a:xfrm>
            <a:off x="12388659" y="3506161"/>
            <a:ext cx="5899341" cy="1749425"/>
          </a:xfrm>
          <a:prstGeom prst="rect">
            <a:avLst/>
          </a:prstGeom>
        </p:spPr>
        <p:txBody>
          <a:bodyPr lIns="0" tIns="0" rIns="0" bIns="0" rtlCol="0" anchor="t">
            <a:spAutoFit/>
          </a:bodyPr>
          <a:lstStyle/>
          <a:p>
            <a:pPr algn="l">
              <a:lnSpc>
                <a:spcPts val="7000"/>
              </a:lnSpc>
              <a:spcBef>
                <a:spcPct val="0"/>
              </a:spcBef>
            </a:pPr>
            <a:r>
              <a:rPr lang="en-US" sz="5000" b="1">
                <a:solidFill>
                  <a:srgbClr val="3C6CA8"/>
                </a:solidFill>
                <a:latin typeface="Public Sans Bold"/>
                <a:ea typeface="Public Sans Bold"/>
                <a:cs typeface="Public Sans Bold"/>
                <a:sym typeface="Public Sans Bold"/>
              </a:rPr>
              <a:t>Lưu thành tích của player </a:t>
            </a:r>
          </a:p>
        </p:txBody>
      </p:sp>
      <p:sp>
        <p:nvSpPr>
          <p:cNvPr id="8" name="TextBox 8"/>
          <p:cNvSpPr txBox="1"/>
          <p:nvPr/>
        </p:nvSpPr>
        <p:spPr>
          <a:xfrm>
            <a:off x="12388659" y="5512761"/>
            <a:ext cx="5899341" cy="4406900"/>
          </a:xfrm>
          <a:prstGeom prst="rect">
            <a:avLst/>
          </a:prstGeom>
        </p:spPr>
        <p:txBody>
          <a:bodyPr lIns="0" tIns="0" rIns="0" bIns="0" rtlCol="0" anchor="t">
            <a:spAutoFit/>
          </a:bodyPr>
          <a:lstStyle/>
          <a:p>
            <a:pPr algn="l">
              <a:lnSpc>
                <a:spcPts val="7000"/>
              </a:lnSpc>
              <a:spcBef>
                <a:spcPct val="0"/>
              </a:spcBef>
            </a:pPr>
            <a:r>
              <a:rPr lang="en-US" sz="5000" b="1">
                <a:solidFill>
                  <a:srgbClr val="3C6CA8"/>
                </a:solidFill>
                <a:latin typeface="Public Sans Bold"/>
                <a:ea typeface="Public Sans Bold"/>
                <a:cs typeface="Public Sans Bold"/>
                <a:sym typeface="Public Sans Bold"/>
              </a:rPr>
              <a:t>Xếp hạng theo điểm từ cao đến thấp theo từng level : Normal, Hard, Super Hard</a:t>
            </a:r>
          </a:p>
        </p:txBody>
      </p:sp>
      <p:sp>
        <p:nvSpPr>
          <p:cNvPr id="9" name="Freeform 9"/>
          <p:cNvSpPr/>
          <p:nvPr/>
        </p:nvSpPr>
        <p:spPr>
          <a:xfrm>
            <a:off x="10935441" y="5617536"/>
            <a:ext cx="1277122" cy="821276"/>
          </a:xfrm>
          <a:custGeom>
            <a:avLst/>
            <a:gdLst/>
            <a:ahLst/>
            <a:cxnLst/>
            <a:rect l="l" t="t" r="r" b="b"/>
            <a:pathLst>
              <a:path w="1277122" h="821276">
                <a:moveTo>
                  <a:pt x="0" y="0"/>
                </a:moveTo>
                <a:lnTo>
                  <a:pt x="1277122" y="0"/>
                </a:lnTo>
                <a:lnTo>
                  <a:pt x="1277122" y="821276"/>
                </a:lnTo>
                <a:lnTo>
                  <a:pt x="0" y="821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219717" y="1804571"/>
            <a:ext cx="10387315" cy="8115090"/>
          </a:xfrm>
          <a:custGeom>
            <a:avLst/>
            <a:gdLst/>
            <a:ahLst/>
            <a:cxnLst/>
            <a:rect l="l" t="t" r="r" b="b"/>
            <a:pathLst>
              <a:path w="10387315" h="8115090">
                <a:moveTo>
                  <a:pt x="0" y="0"/>
                </a:moveTo>
                <a:lnTo>
                  <a:pt x="10387315" y="0"/>
                </a:lnTo>
                <a:lnTo>
                  <a:pt x="10387315" y="8115090"/>
                </a:lnTo>
                <a:lnTo>
                  <a:pt x="0" y="8115090"/>
                </a:lnTo>
                <a:lnTo>
                  <a:pt x="0" y="0"/>
                </a:lnTo>
                <a:close/>
              </a:path>
            </a:pathLst>
          </a:custGeom>
          <a:blipFill>
            <a:blip r:embed="rId7"/>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5940195" y="-5138844"/>
            <a:ext cx="16282277" cy="16770135"/>
          </a:xfrm>
          <a:custGeom>
            <a:avLst/>
            <a:gdLst/>
            <a:ahLst/>
            <a:cxnLst/>
            <a:rect l="l" t="t" r="r" b="b"/>
            <a:pathLst>
              <a:path w="16282277" h="16770135">
                <a:moveTo>
                  <a:pt x="0" y="0"/>
                </a:moveTo>
                <a:lnTo>
                  <a:pt x="16282277" y="0"/>
                </a:lnTo>
                <a:lnTo>
                  <a:pt x="16282277" y="16770135"/>
                </a:lnTo>
                <a:lnTo>
                  <a:pt x="0" y="16770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87931" y="-3913529"/>
            <a:ext cx="7742738" cy="7974730"/>
          </a:xfrm>
          <a:custGeom>
            <a:avLst/>
            <a:gdLst/>
            <a:ahLst/>
            <a:cxnLst/>
            <a:rect l="l" t="t" r="r" b="b"/>
            <a:pathLst>
              <a:path w="7742738" h="7974730">
                <a:moveTo>
                  <a:pt x="0" y="0"/>
                </a:moveTo>
                <a:lnTo>
                  <a:pt x="7742738" y="0"/>
                </a:lnTo>
                <a:lnTo>
                  <a:pt x="7742738" y="7974730"/>
                </a:lnTo>
                <a:lnTo>
                  <a:pt x="0" y="79747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rcRect/>
          <a:stretch>
            <a:fillRect/>
          </a:stretch>
        </p:blipFill>
        <p:spPr>
          <a:xfrm>
            <a:off x="15658559" y="0"/>
            <a:ext cx="2629441" cy="3246224"/>
          </a:xfrm>
          <a:prstGeom prst="rect">
            <a:avLst/>
          </a:prstGeom>
        </p:spPr>
      </p:pic>
      <p:sp>
        <p:nvSpPr>
          <p:cNvPr id="5" name="Freeform 5"/>
          <p:cNvSpPr/>
          <p:nvPr/>
        </p:nvSpPr>
        <p:spPr>
          <a:xfrm>
            <a:off x="10935441" y="3650563"/>
            <a:ext cx="1277122" cy="821276"/>
          </a:xfrm>
          <a:custGeom>
            <a:avLst/>
            <a:gdLst/>
            <a:ahLst/>
            <a:cxnLst/>
            <a:rect l="l" t="t" r="r" b="b"/>
            <a:pathLst>
              <a:path w="1277122" h="821276">
                <a:moveTo>
                  <a:pt x="0" y="0"/>
                </a:moveTo>
                <a:lnTo>
                  <a:pt x="1277122" y="0"/>
                </a:lnTo>
                <a:lnTo>
                  <a:pt x="1277122" y="821276"/>
                </a:lnTo>
                <a:lnTo>
                  <a:pt x="0" y="821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380281"/>
            <a:ext cx="11359959" cy="1424290"/>
          </a:xfrm>
          <a:prstGeom prst="rect">
            <a:avLst/>
          </a:prstGeom>
        </p:spPr>
        <p:txBody>
          <a:bodyPr lIns="0" tIns="0" rIns="0" bIns="0" rtlCol="0" anchor="t">
            <a:spAutoFit/>
          </a:bodyPr>
          <a:lstStyle/>
          <a:p>
            <a:pPr algn="l">
              <a:lnSpc>
                <a:spcPts val="10809"/>
              </a:lnSpc>
            </a:pPr>
            <a:r>
              <a:rPr lang="en-US" sz="7720" b="1" spc="918">
                <a:solidFill>
                  <a:srgbClr val="3C6CA8"/>
                </a:solidFill>
                <a:latin typeface="Lastica Bold"/>
                <a:ea typeface="Lastica Bold"/>
                <a:cs typeface="Lastica Bold"/>
                <a:sym typeface="Lastica Bold"/>
              </a:rPr>
              <a:t>SCORE BOARD</a:t>
            </a:r>
          </a:p>
        </p:txBody>
      </p:sp>
      <p:sp>
        <p:nvSpPr>
          <p:cNvPr id="7" name="TextBox 7"/>
          <p:cNvSpPr txBox="1"/>
          <p:nvPr/>
        </p:nvSpPr>
        <p:spPr>
          <a:xfrm>
            <a:off x="12388659" y="3506161"/>
            <a:ext cx="5899341" cy="3521075"/>
          </a:xfrm>
          <a:prstGeom prst="rect">
            <a:avLst/>
          </a:prstGeom>
        </p:spPr>
        <p:txBody>
          <a:bodyPr lIns="0" tIns="0" rIns="0" bIns="0" rtlCol="0" anchor="t">
            <a:spAutoFit/>
          </a:bodyPr>
          <a:lstStyle/>
          <a:p>
            <a:pPr algn="l">
              <a:lnSpc>
                <a:spcPts val="7000"/>
              </a:lnSpc>
              <a:spcBef>
                <a:spcPct val="0"/>
              </a:spcBef>
            </a:pPr>
            <a:r>
              <a:rPr lang="en-US" sz="5000" b="1">
                <a:solidFill>
                  <a:srgbClr val="3C6CA8"/>
                </a:solidFill>
                <a:latin typeface="Public Sans Bold"/>
                <a:ea typeface="Public Sans Bold"/>
                <a:cs typeface="Public Sans Bold"/>
                <a:sym typeface="Public Sans Bold"/>
              </a:rPr>
              <a:t>Nếu level không có người chơi sẽ không xuất bảng xếp hạng</a:t>
            </a:r>
          </a:p>
        </p:txBody>
      </p:sp>
      <p:sp>
        <p:nvSpPr>
          <p:cNvPr id="8" name="Freeform 8"/>
          <p:cNvSpPr/>
          <p:nvPr/>
        </p:nvSpPr>
        <p:spPr>
          <a:xfrm>
            <a:off x="436354" y="1804571"/>
            <a:ext cx="10403961" cy="8115090"/>
          </a:xfrm>
          <a:custGeom>
            <a:avLst/>
            <a:gdLst/>
            <a:ahLst/>
            <a:cxnLst/>
            <a:rect l="l" t="t" r="r" b="b"/>
            <a:pathLst>
              <a:path w="10403961" h="8115090">
                <a:moveTo>
                  <a:pt x="0" y="0"/>
                </a:moveTo>
                <a:lnTo>
                  <a:pt x="10403961" y="0"/>
                </a:lnTo>
                <a:lnTo>
                  <a:pt x="10403961" y="8115090"/>
                </a:lnTo>
                <a:lnTo>
                  <a:pt x="0" y="8115090"/>
                </a:lnTo>
                <a:lnTo>
                  <a:pt x="0" y="0"/>
                </a:lnTo>
                <a:close/>
              </a:path>
            </a:pathLst>
          </a:custGeom>
          <a:blipFill>
            <a:blip r:embed="rId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5940195" y="-5138844"/>
            <a:ext cx="16282277" cy="16770135"/>
          </a:xfrm>
          <a:custGeom>
            <a:avLst/>
            <a:gdLst/>
            <a:ahLst/>
            <a:cxnLst/>
            <a:rect l="l" t="t" r="r" b="b"/>
            <a:pathLst>
              <a:path w="16282277" h="16770135">
                <a:moveTo>
                  <a:pt x="0" y="0"/>
                </a:moveTo>
                <a:lnTo>
                  <a:pt x="16282277" y="0"/>
                </a:lnTo>
                <a:lnTo>
                  <a:pt x="16282277" y="16770135"/>
                </a:lnTo>
                <a:lnTo>
                  <a:pt x="0" y="16770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87931" y="-3913529"/>
            <a:ext cx="7742738" cy="7974730"/>
          </a:xfrm>
          <a:custGeom>
            <a:avLst/>
            <a:gdLst/>
            <a:ahLst/>
            <a:cxnLst/>
            <a:rect l="l" t="t" r="r" b="b"/>
            <a:pathLst>
              <a:path w="7742738" h="7974730">
                <a:moveTo>
                  <a:pt x="0" y="0"/>
                </a:moveTo>
                <a:lnTo>
                  <a:pt x="7742738" y="0"/>
                </a:lnTo>
                <a:lnTo>
                  <a:pt x="7742738" y="7974730"/>
                </a:lnTo>
                <a:lnTo>
                  <a:pt x="0" y="79747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rcRect/>
          <a:stretch>
            <a:fillRect/>
          </a:stretch>
        </p:blipFill>
        <p:spPr>
          <a:xfrm>
            <a:off x="15658559" y="0"/>
            <a:ext cx="2629441" cy="3246224"/>
          </a:xfrm>
          <a:prstGeom prst="rect">
            <a:avLst/>
          </a:prstGeom>
        </p:spPr>
      </p:pic>
      <p:sp>
        <p:nvSpPr>
          <p:cNvPr id="5" name="Freeform 5"/>
          <p:cNvSpPr/>
          <p:nvPr/>
        </p:nvSpPr>
        <p:spPr>
          <a:xfrm>
            <a:off x="10648830" y="5842000"/>
            <a:ext cx="1277122" cy="821276"/>
          </a:xfrm>
          <a:custGeom>
            <a:avLst/>
            <a:gdLst/>
            <a:ahLst/>
            <a:cxnLst/>
            <a:rect l="l" t="t" r="r" b="b"/>
            <a:pathLst>
              <a:path w="1277122" h="821276">
                <a:moveTo>
                  <a:pt x="0" y="0"/>
                </a:moveTo>
                <a:lnTo>
                  <a:pt x="1277122" y="0"/>
                </a:lnTo>
                <a:lnTo>
                  <a:pt x="1277122" y="821276"/>
                </a:lnTo>
                <a:lnTo>
                  <a:pt x="0" y="821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845714" y="3521031"/>
            <a:ext cx="6887435" cy="1622469"/>
          </a:xfrm>
          <a:custGeom>
            <a:avLst/>
            <a:gdLst/>
            <a:ahLst/>
            <a:cxnLst/>
            <a:rect l="l" t="t" r="r" b="b"/>
            <a:pathLst>
              <a:path w="6887435" h="1622469">
                <a:moveTo>
                  <a:pt x="0" y="0"/>
                </a:moveTo>
                <a:lnTo>
                  <a:pt x="6887435" y="0"/>
                </a:lnTo>
                <a:lnTo>
                  <a:pt x="6887435" y="1622469"/>
                </a:lnTo>
                <a:lnTo>
                  <a:pt x="0" y="1622469"/>
                </a:lnTo>
                <a:lnTo>
                  <a:pt x="0" y="0"/>
                </a:lnTo>
                <a:close/>
              </a:path>
            </a:pathLst>
          </a:custGeom>
          <a:blipFill>
            <a:blip r:embed="rId7"/>
            <a:stretch>
              <a:fillRect/>
            </a:stretch>
          </a:blipFill>
        </p:spPr>
      </p:sp>
      <p:sp>
        <p:nvSpPr>
          <p:cNvPr id="7" name="Freeform 7"/>
          <p:cNvSpPr/>
          <p:nvPr/>
        </p:nvSpPr>
        <p:spPr>
          <a:xfrm>
            <a:off x="456093" y="1932544"/>
            <a:ext cx="10040337" cy="7818913"/>
          </a:xfrm>
          <a:custGeom>
            <a:avLst/>
            <a:gdLst/>
            <a:ahLst/>
            <a:cxnLst/>
            <a:rect l="l" t="t" r="r" b="b"/>
            <a:pathLst>
              <a:path w="10040337" h="7818913">
                <a:moveTo>
                  <a:pt x="0" y="0"/>
                </a:moveTo>
                <a:lnTo>
                  <a:pt x="10040337" y="0"/>
                </a:lnTo>
                <a:lnTo>
                  <a:pt x="10040337" y="7818912"/>
                </a:lnTo>
                <a:lnTo>
                  <a:pt x="0" y="7818912"/>
                </a:lnTo>
                <a:lnTo>
                  <a:pt x="0" y="0"/>
                </a:lnTo>
                <a:close/>
              </a:path>
            </a:pathLst>
          </a:custGeom>
          <a:blipFill>
            <a:blip r:embed="rId8"/>
            <a:stretch>
              <a:fillRect/>
            </a:stretch>
          </a:blipFill>
        </p:spPr>
      </p:sp>
      <p:sp>
        <p:nvSpPr>
          <p:cNvPr id="8" name="TextBox 8"/>
          <p:cNvSpPr txBox="1"/>
          <p:nvPr/>
        </p:nvSpPr>
        <p:spPr>
          <a:xfrm>
            <a:off x="1028700" y="380281"/>
            <a:ext cx="11359959" cy="1424290"/>
          </a:xfrm>
          <a:prstGeom prst="rect">
            <a:avLst/>
          </a:prstGeom>
        </p:spPr>
        <p:txBody>
          <a:bodyPr lIns="0" tIns="0" rIns="0" bIns="0" rtlCol="0" anchor="t">
            <a:spAutoFit/>
          </a:bodyPr>
          <a:lstStyle/>
          <a:p>
            <a:pPr algn="l">
              <a:lnSpc>
                <a:spcPts val="10809"/>
              </a:lnSpc>
            </a:pPr>
            <a:r>
              <a:rPr lang="en-US" sz="7720" b="1" spc="918">
                <a:solidFill>
                  <a:srgbClr val="3C6CA8"/>
                </a:solidFill>
                <a:latin typeface="Lastica Bold"/>
                <a:ea typeface="Lastica Bold"/>
                <a:cs typeface="Lastica Bold"/>
                <a:sym typeface="Lastica Bold"/>
              </a:rPr>
              <a:t>SCORE BOARD</a:t>
            </a:r>
          </a:p>
        </p:txBody>
      </p:sp>
      <p:sp>
        <p:nvSpPr>
          <p:cNvPr id="9" name="TextBox 9"/>
          <p:cNvSpPr txBox="1"/>
          <p:nvPr/>
        </p:nvSpPr>
        <p:spPr>
          <a:xfrm>
            <a:off x="12078352" y="5737225"/>
            <a:ext cx="5899341" cy="3521075"/>
          </a:xfrm>
          <a:prstGeom prst="rect">
            <a:avLst/>
          </a:prstGeom>
        </p:spPr>
        <p:txBody>
          <a:bodyPr lIns="0" tIns="0" rIns="0" bIns="0" rtlCol="0" anchor="t">
            <a:spAutoFit/>
          </a:bodyPr>
          <a:lstStyle/>
          <a:p>
            <a:pPr algn="l">
              <a:lnSpc>
                <a:spcPts val="7000"/>
              </a:lnSpc>
              <a:spcBef>
                <a:spcPct val="0"/>
              </a:spcBef>
            </a:pPr>
            <a:r>
              <a:rPr lang="en-US" sz="5000" b="1">
                <a:solidFill>
                  <a:srgbClr val="3C6CA8"/>
                </a:solidFill>
                <a:latin typeface="Public Sans Bold"/>
                <a:ea typeface="Public Sans Bold"/>
                <a:cs typeface="Public Sans Bold"/>
                <a:sym typeface="Public Sans Bold"/>
              </a:rPr>
              <a:t>Cho phép player tìm kiếm tên player khác trong BXH của các level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5940195" y="-5138844"/>
            <a:ext cx="16282277" cy="16770135"/>
          </a:xfrm>
          <a:custGeom>
            <a:avLst/>
            <a:gdLst/>
            <a:ahLst/>
            <a:cxnLst/>
            <a:rect l="l" t="t" r="r" b="b"/>
            <a:pathLst>
              <a:path w="16282277" h="16770135">
                <a:moveTo>
                  <a:pt x="0" y="0"/>
                </a:moveTo>
                <a:lnTo>
                  <a:pt x="16282277" y="0"/>
                </a:lnTo>
                <a:lnTo>
                  <a:pt x="16282277" y="16770135"/>
                </a:lnTo>
                <a:lnTo>
                  <a:pt x="0" y="16770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87931" y="-3913529"/>
            <a:ext cx="7742738" cy="7974730"/>
          </a:xfrm>
          <a:custGeom>
            <a:avLst/>
            <a:gdLst/>
            <a:ahLst/>
            <a:cxnLst/>
            <a:rect l="l" t="t" r="r" b="b"/>
            <a:pathLst>
              <a:path w="7742738" h="7974730">
                <a:moveTo>
                  <a:pt x="0" y="0"/>
                </a:moveTo>
                <a:lnTo>
                  <a:pt x="7742738" y="0"/>
                </a:lnTo>
                <a:lnTo>
                  <a:pt x="7742738" y="7974730"/>
                </a:lnTo>
                <a:lnTo>
                  <a:pt x="0" y="79747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rcRect/>
          <a:stretch>
            <a:fillRect/>
          </a:stretch>
        </p:blipFill>
        <p:spPr>
          <a:xfrm>
            <a:off x="15658559" y="0"/>
            <a:ext cx="2629441" cy="3246224"/>
          </a:xfrm>
          <a:prstGeom prst="rect">
            <a:avLst/>
          </a:prstGeom>
        </p:spPr>
      </p:pic>
      <p:sp>
        <p:nvSpPr>
          <p:cNvPr id="5" name="Freeform 5"/>
          <p:cNvSpPr/>
          <p:nvPr/>
        </p:nvSpPr>
        <p:spPr>
          <a:xfrm>
            <a:off x="10648830" y="5842000"/>
            <a:ext cx="1277122" cy="821276"/>
          </a:xfrm>
          <a:custGeom>
            <a:avLst/>
            <a:gdLst/>
            <a:ahLst/>
            <a:cxnLst/>
            <a:rect l="l" t="t" r="r" b="b"/>
            <a:pathLst>
              <a:path w="1277122" h="821276">
                <a:moveTo>
                  <a:pt x="0" y="0"/>
                </a:moveTo>
                <a:lnTo>
                  <a:pt x="1277122" y="0"/>
                </a:lnTo>
                <a:lnTo>
                  <a:pt x="1277122" y="821276"/>
                </a:lnTo>
                <a:lnTo>
                  <a:pt x="0" y="821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845714" y="3521031"/>
            <a:ext cx="6887435" cy="1622469"/>
          </a:xfrm>
          <a:custGeom>
            <a:avLst/>
            <a:gdLst/>
            <a:ahLst/>
            <a:cxnLst/>
            <a:rect l="l" t="t" r="r" b="b"/>
            <a:pathLst>
              <a:path w="6887435" h="1622469">
                <a:moveTo>
                  <a:pt x="0" y="0"/>
                </a:moveTo>
                <a:lnTo>
                  <a:pt x="6887435" y="0"/>
                </a:lnTo>
                <a:lnTo>
                  <a:pt x="6887435" y="1622469"/>
                </a:lnTo>
                <a:lnTo>
                  <a:pt x="0" y="1622469"/>
                </a:lnTo>
                <a:lnTo>
                  <a:pt x="0" y="0"/>
                </a:lnTo>
                <a:close/>
              </a:path>
            </a:pathLst>
          </a:custGeom>
          <a:blipFill>
            <a:blip r:embed="rId7"/>
            <a:stretch>
              <a:fillRect/>
            </a:stretch>
          </a:blipFill>
        </p:spPr>
      </p:sp>
      <p:sp>
        <p:nvSpPr>
          <p:cNvPr id="7" name="Freeform 7"/>
          <p:cNvSpPr/>
          <p:nvPr/>
        </p:nvSpPr>
        <p:spPr>
          <a:xfrm>
            <a:off x="484290" y="1992268"/>
            <a:ext cx="10164540" cy="8042693"/>
          </a:xfrm>
          <a:custGeom>
            <a:avLst/>
            <a:gdLst/>
            <a:ahLst/>
            <a:cxnLst/>
            <a:rect l="l" t="t" r="r" b="b"/>
            <a:pathLst>
              <a:path w="10164540" h="8042693">
                <a:moveTo>
                  <a:pt x="0" y="0"/>
                </a:moveTo>
                <a:lnTo>
                  <a:pt x="10164540" y="0"/>
                </a:lnTo>
                <a:lnTo>
                  <a:pt x="10164540" y="8042693"/>
                </a:lnTo>
                <a:lnTo>
                  <a:pt x="0" y="8042693"/>
                </a:lnTo>
                <a:lnTo>
                  <a:pt x="0" y="0"/>
                </a:lnTo>
                <a:close/>
              </a:path>
            </a:pathLst>
          </a:custGeom>
          <a:blipFill>
            <a:blip r:embed="rId8"/>
            <a:stretch>
              <a:fillRect/>
            </a:stretch>
          </a:blipFill>
        </p:spPr>
      </p:sp>
      <p:sp>
        <p:nvSpPr>
          <p:cNvPr id="8" name="TextBox 8"/>
          <p:cNvSpPr txBox="1"/>
          <p:nvPr/>
        </p:nvSpPr>
        <p:spPr>
          <a:xfrm>
            <a:off x="1028700" y="380281"/>
            <a:ext cx="11359959" cy="1424290"/>
          </a:xfrm>
          <a:prstGeom prst="rect">
            <a:avLst/>
          </a:prstGeom>
        </p:spPr>
        <p:txBody>
          <a:bodyPr lIns="0" tIns="0" rIns="0" bIns="0" rtlCol="0" anchor="t">
            <a:spAutoFit/>
          </a:bodyPr>
          <a:lstStyle/>
          <a:p>
            <a:pPr algn="l">
              <a:lnSpc>
                <a:spcPts val="10809"/>
              </a:lnSpc>
            </a:pPr>
            <a:r>
              <a:rPr lang="en-US" sz="7720" b="1" spc="918">
                <a:solidFill>
                  <a:srgbClr val="3C6CA8"/>
                </a:solidFill>
                <a:latin typeface="Lastica Bold"/>
                <a:ea typeface="Lastica Bold"/>
                <a:cs typeface="Lastica Bold"/>
                <a:sym typeface="Lastica Bold"/>
              </a:rPr>
              <a:t>SCORE BOARD</a:t>
            </a:r>
          </a:p>
        </p:txBody>
      </p:sp>
      <p:sp>
        <p:nvSpPr>
          <p:cNvPr id="9" name="TextBox 9"/>
          <p:cNvSpPr txBox="1"/>
          <p:nvPr/>
        </p:nvSpPr>
        <p:spPr>
          <a:xfrm>
            <a:off x="12078352" y="5737225"/>
            <a:ext cx="5899341" cy="3521075"/>
          </a:xfrm>
          <a:prstGeom prst="rect">
            <a:avLst/>
          </a:prstGeom>
        </p:spPr>
        <p:txBody>
          <a:bodyPr lIns="0" tIns="0" rIns="0" bIns="0" rtlCol="0" anchor="t">
            <a:spAutoFit/>
          </a:bodyPr>
          <a:lstStyle/>
          <a:p>
            <a:pPr algn="l">
              <a:lnSpc>
                <a:spcPts val="7000"/>
              </a:lnSpc>
              <a:spcBef>
                <a:spcPct val="0"/>
              </a:spcBef>
            </a:pPr>
            <a:r>
              <a:rPr lang="en-US" sz="5000" b="1">
                <a:solidFill>
                  <a:srgbClr val="3C6CA8"/>
                </a:solidFill>
                <a:latin typeface="Public Sans Bold"/>
                <a:ea typeface="Public Sans Bold"/>
                <a:cs typeface="Public Sans Bold"/>
                <a:sym typeface="Public Sans Bold"/>
              </a:rPr>
              <a:t>Cho phép player tìm kiếm tên player khác trong BXH của các level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rot="10212696">
            <a:off x="-2576439" y="2491000"/>
            <a:ext cx="11797975" cy="12151473"/>
          </a:xfrm>
          <a:custGeom>
            <a:avLst/>
            <a:gdLst/>
            <a:ahLst/>
            <a:cxnLst/>
            <a:rect l="l" t="t" r="r" b="b"/>
            <a:pathLst>
              <a:path w="11797975" h="12151473">
                <a:moveTo>
                  <a:pt x="0" y="0"/>
                </a:moveTo>
                <a:lnTo>
                  <a:pt x="11797975" y="0"/>
                </a:lnTo>
                <a:lnTo>
                  <a:pt x="11797975" y="12151472"/>
                </a:lnTo>
                <a:lnTo>
                  <a:pt x="0" y="12151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91626" y="2695661"/>
            <a:ext cx="19871251" cy="5019503"/>
          </a:xfrm>
          <a:prstGeom prst="rect">
            <a:avLst/>
          </a:prstGeom>
        </p:spPr>
        <p:txBody>
          <a:bodyPr lIns="0" tIns="0" rIns="0" bIns="0" rtlCol="0" anchor="t">
            <a:spAutoFit/>
          </a:bodyPr>
          <a:lstStyle/>
          <a:p>
            <a:pPr algn="ctr">
              <a:lnSpc>
                <a:spcPts val="9865"/>
              </a:lnSpc>
            </a:pPr>
            <a:r>
              <a:rPr lang="en-US" sz="9220" spc="1097">
                <a:solidFill>
                  <a:srgbClr val="3C6CA8"/>
                </a:solidFill>
                <a:latin typeface="High Cruiser"/>
                <a:ea typeface="High Cruiser"/>
                <a:cs typeface="High Cruiser"/>
                <a:sym typeface="High Cruiser"/>
              </a:rPr>
              <a:t>KET LUAN</a:t>
            </a:r>
          </a:p>
          <a:p>
            <a:pPr algn="ctr">
              <a:lnSpc>
                <a:spcPts val="9865"/>
              </a:lnSpc>
            </a:pPr>
            <a:r>
              <a:rPr lang="en-US" sz="9220" spc="1097">
                <a:solidFill>
                  <a:srgbClr val="3C6CA8"/>
                </a:solidFill>
                <a:latin typeface="High Cruiser"/>
                <a:ea typeface="High Cruiser"/>
                <a:cs typeface="High Cruiser"/>
                <a:sym typeface="High Cruiser"/>
              </a:rPr>
              <a:t>&amp;</a:t>
            </a:r>
          </a:p>
          <a:p>
            <a:pPr algn="ctr">
              <a:lnSpc>
                <a:spcPts val="9865"/>
              </a:lnSpc>
            </a:pPr>
            <a:r>
              <a:rPr lang="en-US" sz="9220" spc="1097">
                <a:solidFill>
                  <a:srgbClr val="3C6CA8"/>
                </a:solidFill>
                <a:latin typeface="High Cruiser"/>
                <a:ea typeface="High Cruiser"/>
                <a:cs typeface="High Cruiser"/>
                <a:sym typeface="High Cruiser"/>
              </a:rPr>
              <a:t>HUONG PHAT TRIEN</a:t>
            </a:r>
          </a:p>
        </p:txBody>
      </p:sp>
      <p:sp>
        <p:nvSpPr>
          <p:cNvPr id="4" name="Freeform 4"/>
          <p:cNvSpPr/>
          <p:nvPr/>
        </p:nvSpPr>
        <p:spPr>
          <a:xfrm>
            <a:off x="13127338" y="-1811770"/>
            <a:ext cx="5840316" cy="6335648"/>
          </a:xfrm>
          <a:custGeom>
            <a:avLst/>
            <a:gdLst/>
            <a:ahLst/>
            <a:cxnLst/>
            <a:rect l="l" t="t" r="r" b="b"/>
            <a:pathLst>
              <a:path w="5840316" h="6335648">
                <a:moveTo>
                  <a:pt x="0" y="0"/>
                </a:moveTo>
                <a:lnTo>
                  <a:pt x="5840315" y="0"/>
                </a:lnTo>
                <a:lnTo>
                  <a:pt x="5840315" y="6335649"/>
                </a:lnTo>
                <a:lnTo>
                  <a:pt x="0" y="6335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rot="2700000">
            <a:off x="-2609752" y="7203636"/>
            <a:ext cx="6818515" cy="7022815"/>
          </a:xfrm>
          <a:custGeom>
            <a:avLst/>
            <a:gdLst/>
            <a:ahLst/>
            <a:cxnLst/>
            <a:rect l="l" t="t" r="r" b="b"/>
            <a:pathLst>
              <a:path w="6818515" h="7022815">
                <a:moveTo>
                  <a:pt x="0" y="0"/>
                </a:moveTo>
                <a:lnTo>
                  <a:pt x="6818515" y="0"/>
                </a:lnTo>
                <a:lnTo>
                  <a:pt x="6818515" y="7022815"/>
                </a:lnTo>
                <a:lnTo>
                  <a:pt x="0" y="7022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212696">
            <a:off x="7396187" y="-4163580"/>
            <a:ext cx="10082463" cy="10384559"/>
          </a:xfrm>
          <a:custGeom>
            <a:avLst/>
            <a:gdLst/>
            <a:ahLst/>
            <a:cxnLst/>
            <a:rect l="l" t="t" r="r" b="b"/>
            <a:pathLst>
              <a:path w="10082463" h="10384559">
                <a:moveTo>
                  <a:pt x="0" y="0"/>
                </a:moveTo>
                <a:lnTo>
                  <a:pt x="10082463" y="0"/>
                </a:lnTo>
                <a:lnTo>
                  <a:pt x="10082463" y="10384560"/>
                </a:lnTo>
                <a:lnTo>
                  <a:pt x="0" y="10384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285271" y="0"/>
            <a:ext cx="7002729" cy="10287000"/>
            <a:chOff x="0" y="0"/>
            <a:chExt cx="979023" cy="1438184"/>
          </a:xfrm>
        </p:grpSpPr>
        <p:sp>
          <p:nvSpPr>
            <p:cNvPr id="5" name="Freeform 5"/>
            <p:cNvSpPr/>
            <p:nvPr/>
          </p:nvSpPr>
          <p:spPr>
            <a:xfrm>
              <a:off x="0" y="0"/>
              <a:ext cx="979023" cy="1438184"/>
            </a:xfrm>
            <a:custGeom>
              <a:avLst/>
              <a:gdLst/>
              <a:ahLst/>
              <a:cxnLst/>
              <a:rect l="l" t="t" r="r" b="b"/>
              <a:pathLst>
                <a:path w="979023" h="1438184">
                  <a:moveTo>
                    <a:pt x="0" y="0"/>
                  </a:moveTo>
                  <a:lnTo>
                    <a:pt x="979023" y="0"/>
                  </a:lnTo>
                  <a:lnTo>
                    <a:pt x="979023" y="1438184"/>
                  </a:lnTo>
                  <a:lnTo>
                    <a:pt x="0" y="1438184"/>
                  </a:lnTo>
                  <a:close/>
                </a:path>
              </a:pathLst>
            </a:custGeom>
            <a:blipFill>
              <a:blip r:embed="rId4"/>
              <a:stretch>
                <a:fillRect l="-32048" r="-32048"/>
              </a:stretch>
            </a:blipFill>
          </p:spPr>
        </p:sp>
      </p:grpSp>
      <p:sp>
        <p:nvSpPr>
          <p:cNvPr id="6" name="Freeform 6"/>
          <p:cNvSpPr/>
          <p:nvPr/>
        </p:nvSpPr>
        <p:spPr>
          <a:xfrm>
            <a:off x="229276" y="2582347"/>
            <a:ext cx="1140459" cy="1140459"/>
          </a:xfrm>
          <a:custGeom>
            <a:avLst/>
            <a:gdLst/>
            <a:ahLst/>
            <a:cxnLst/>
            <a:rect l="l" t="t" r="r" b="b"/>
            <a:pathLst>
              <a:path w="1140459" h="1140459">
                <a:moveTo>
                  <a:pt x="0" y="0"/>
                </a:moveTo>
                <a:lnTo>
                  <a:pt x="1140459" y="0"/>
                </a:lnTo>
                <a:lnTo>
                  <a:pt x="1140459" y="1140459"/>
                </a:lnTo>
                <a:lnTo>
                  <a:pt x="0" y="1140459"/>
                </a:lnTo>
                <a:lnTo>
                  <a:pt x="0" y="0"/>
                </a:lnTo>
                <a:close/>
              </a:path>
            </a:pathLst>
          </a:custGeom>
          <a:blipFill>
            <a:blip r:embed="rId5"/>
            <a:stretch>
              <a:fillRect/>
            </a:stretch>
          </a:blipFill>
        </p:spPr>
      </p:sp>
      <p:sp>
        <p:nvSpPr>
          <p:cNvPr id="7" name="Freeform 7"/>
          <p:cNvSpPr/>
          <p:nvPr/>
        </p:nvSpPr>
        <p:spPr>
          <a:xfrm>
            <a:off x="171675" y="5515724"/>
            <a:ext cx="1140459" cy="1140459"/>
          </a:xfrm>
          <a:custGeom>
            <a:avLst/>
            <a:gdLst/>
            <a:ahLst/>
            <a:cxnLst/>
            <a:rect l="l" t="t" r="r" b="b"/>
            <a:pathLst>
              <a:path w="1140459" h="1140459">
                <a:moveTo>
                  <a:pt x="0" y="0"/>
                </a:moveTo>
                <a:lnTo>
                  <a:pt x="1140459" y="0"/>
                </a:lnTo>
                <a:lnTo>
                  <a:pt x="1140459" y="1140459"/>
                </a:lnTo>
                <a:lnTo>
                  <a:pt x="0" y="1140459"/>
                </a:lnTo>
                <a:lnTo>
                  <a:pt x="0" y="0"/>
                </a:lnTo>
                <a:close/>
              </a:path>
            </a:pathLst>
          </a:custGeom>
          <a:blipFill>
            <a:blip r:embed="rId5"/>
            <a:stretch>
              <a:fillRect/>
            </a:stretch>
          </a:blipFill>
        </p:spPr>
      </p:sp>
      <p:sp>
        <p:nvSpPr>
          <p:cNvPr id="8" name="TextBox 8"/>
          <p:cNvSpPr txBox="1"/>
          <p:nvPr/>
        </p:nvSpPr>
        <p:spPr>
          <a:xfrm>
            <a:off x="1312134" y="2948307"/>
            <a:ext cx="9147727" cy="2195193"/>
          </a:xfrm>
          <a:prstGeom prst="rect">
            <a:avLst/>
          </a:prstGeom>
        </p:spPr>
        <p:txBody>
          <a:bodyPr lIns="0" tIns="0" rIns="0" bIns="0" rtlCol="0" anchor="t">
            <a:spAutoFit/>
          </a:bodyPr>
          <a:lstStyle/>
          <a:p>
            <a:pPr algn="just">
              <a:lnSpc>
                <a:spcPts val="4299"/>
              </a:lnSpc>
            </a:pPr>
            <a:r>
              <a:rPr lang="en-US" sz="4299">
                <a:solidFill>
                  <a:srgbClr val="3C6CA8"/>
                </a:solidFill>
                <a:latin typeface="Faustina"/>
                <a:ea typeface="Faustina"/>
                <a:cs typeface="Faustina"/>
                <a:sym typeface="Faustina"/>
              </a:rPr>
              <a:t> Đề tài Snake Game bằng Python đã đạt được mục tiêu xây dựng một trò chơi cơ bản, hoàn chỉnh và đáp ứng yêu cầu đề ra.</a:t>
            </a:r>
          </a:p>
        </p:txBody>
      </p:sp>
      <p:sp>
        <p:nvSpPr>
          <p:cNvPr id="9" name="TextBox 9"/>
          <p:cNvSpPr txBox="1"/>
          <p:nvPr/>
        </p:nvSpPr>
        <p:spPr>
          <a:xfrm>
            <a:off x="534145" y="288553"/>
            <a:ext cx="9195564" cy="1327894"/>
          </a:xfrm>
          <a:prstGeom prst="rect">
            <a:avLst/>
          </a:prstGeom>
        </p:spPr>
        <p:txBody>
          <a:bodyPr lIns="0" tIns="0" rIns="0" bIns="0" rtlCol="0" anchor="t">
            <a:spAutoFit/>
          </a:bodyPr>
          <a:lstStyle/>
          <a:p>
            <a:pPr algn="l">
              <a:lnSpc>
                <a:spcPts val="10809"/>
              </a:lnSpc>
            </a:pPr>
            <a:r>
              <a:rPr lang="en-US" sz="7720" spc="918">
                <a:solidFill>
                  <a:srgbClr val="3C6CA8"/>
                </a:solidFill>
                <a:latin typeface="High Cruiser"/>
                <a:ea typeface="High Cruiser"/>
                <a:cs typeface="High Cruiser"/>
                <a:sym typeface="High Cruiser"/>
              </a:rPr>
              <a:t>KET LUAN</a:t>
            </a:r>
          </a:p>
        </p:txBody>
      </p:sp>
      <p:sp>
        <p:nvSpPr>
          <p:cNvPr id="10" name="TextBox 10"/>
          <p:cNvSpPr txBox="1"/>
          <p:nvPr/>
        </p:nvSpPr>
        <p:spPr>
          <a:xfrm>
            <a:off x="1312134" y="5947717"/>
            <a:ext cx="9147727" cy="2195193"/>
          </a:xfrm>
          <a:prstGeom prst="rect">
            <a:avLst/>
          </a:prstGeom>
        </p:spPr>
        <p:txBody>
          <a:bodyPr lIns="0" tIns="0" rIns="0" bIns="0" rtlCol="0" anchor="t">
            <a:spAutoFit/>
          </a:bodyPr>
          <a:lstStyle/>
          <a:p>
            <a:pPr algn="just">
              <a:lnSpc>
                <a:spcPts val="4299"/>
              </a:lnSpc>
            </a:pPr>
            <a:r>
              <a:rPr lang="en-US" sz="4299">
                <a:solidFill>
                  <a:srgbClr val="3C6CA8"/>
                </a:solidFill>
                <a:latin typeface="Faustina"/>
                <a:ea typeface="Faustina"/>
                <a:cs typeface="Faustina"/>
                <a:sym typeface="Faustina"/>
              </a:rPr>
              <a:t>Quá trình nghiên cứu và phát triển giúp cải thiện kỹ năng lập trình Python, đặc biệt trong việc sử dụng thư viện pygame và áp dụng thuật toán.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rot="2700000">
            <a:off x="-2609752" y="7203636"/>
            <a:ext cx="6818515" cy="7022815"/>
          </a:xfrm>
          <a:custGeom>
            <a:avLst/>
            <a:gdLst/>
            <a:ahLst/>
            <a:cxnLst/>
            <a:rect l="l" t="t" r="r" b="b"/>
            <a:pathLst>
              <a:path w="6818515" h="7022815">
                <a:moveTo>
                  <a:pt x="0" y="0"/>
                </a:moveTo>
                <a:lnTo>
                  <a:pt x="6818515" y="0"/>
                </a:lnTo>
                <a:lnTo>
                  <a:pt x="6818515" y="7022815"/>
                </a:lnTo>
                <a:lnTo>
                  <a:pt x="0" y="7022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212696">
            <a:off x="7396187" y="-4163580"/>
            <a:ext cx="10082463" cy="10384559"/>
          </a:xfrm>
          <a:custGeom>
            <a:avLst/>
            <a:gdLst/>
            <a:ahLst/>
            <a:cxnLst/>
            <a:rect l="l" t="t" r="r" b="b"/>
            <a:pathLst>
              <a:path w="10082463" h="10384559">
                <a:moveTo>
                  <a:pt x="0" y="0"/>
                </a:moveTo>
                <a:lnTo>
                  <a:pt x="10082463" y="0"/>
                </a:lnTo>
                <a:lnTo>
                  <a:pt x="10082463" y="10384560"/>
                </a:lnTo>
                <a:lnTo>
                  <a:pt x="0" y="10384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285271" y="0"/>
            <a:ext cx="7002729" cy="10287000"/>
            <a:chOff x="0" y="0"/>
            <a:chExt cx="979023" cy="1438184"/>
          </a:xfrm>
        </p:grpSpPr>
        <p:sp>
          <p:nvSpPr>
            <p:cNvPr id="5" name="Freeform 5"/>
            <p:cNvSpPr/>
            <p:nvPr/>
          </p:nvSpPr>
          <p:spPr>
            <a:xfrm>
              <a:off x="0" y="0"/>
              <a:ext cx="979023" cy="1438184"/>
            </a:xfrm>
            <a:custGeom>
              <a:avLst/>
              <a:gdLst/>
              <a:ahLst/>
              <a:cxnLst/>
              <a:rect l="l" t="t" r="r" b="b"/>
              <a:pathLst>
                <a:path w="979023" h="1438184">
                  <a:moveTo>
                    <a:pt x="0" y="0"/>
                  </a:moveTo>
                  <a:lnTo>
                    <a:pt x="979023" y="0"/>
                  </a:lnTo>
                  <a:lnTo>
                    <a:pt x="979023" y="1438184"/>
                  </a:lnTo>
                  <a:lnTo>
                    <a:pt x="0" y="1438184"/>
                  </a:lnTo>
                  <a:close/>
                </a:path>
              </a:pathLst>
            </a:custGeom>
            <a:blipFill>
              <a:blip r:embed="rId4"/>
              <a:stretch>
                <a:fillRect l="-28225" r="-28225"/>
              </a:stretch>
            </a:blipFill>
          </p:spPr>
        </p:sp>
      </p:grpSp>
      <p:sp>
        <p:nvSpPr>
          <p:cNvPr id="6" name="Freeform 6"/>
          <p:cNvSpPr/>
          <p:nvPr/>
        </p:nvSpPr>
        <p:spPr>
          <a:xfrm>
            <a:off x="208762" y="3676750"/>
            <a:ext cx="1181487" cy="835633"/>
          </a:xfrm>
          <a:custGeom>
            <a:avLst/>
            <a:gdLst/>
            <a:ahLst/>
            <a:cxnLst/>
            <a:rect l="l" t="t" r="r" b="b"/>
            <a:pathLst>
              <a:path w="1181487" h="835633">
                <a:moveTo>
                  <a:pt x="0" y="0"/>
                </a:moveTo>
                <a:lnTo>
                  <a:pt x="1181487" y="0"/>
                </a:lnTo>
                <a:lnTo>
                  <a:pt x="1181487" y="835633"/>
                </a:lnTo>
                <a:lnTo>
                  <a:pt x="0" y="8356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34145" y="288553"/>
            <a:ext cx="9195564" cy="1327894"/>
          </a:xfrm>
          <a:prstGeom prst="rect">
            <a:avLst/>
          </a:prstGeom>
        </p:spPr>
        <p:txBody>
          <a:bodyPr lIns="0" tIns="0" rIns="0" bIns="0" rtlCol="0" anchor="t">
            <a:spAutoFit/>
          </a:bodyPr>
          <a:lstStyle/>
          <a:p>
            <a:pPr algn="l">
              <a:lnSpc>
                <a:spcPts val="10809"/>
              </a:lnSpc>
            </a:pPr>
            <a:r>
              <a:rPr lang="en-US" sz="7720" spc="918">
                <a:solidFill>
                  <a:srgbClr val="3C6CA8"/>
                </a:solidFill>
                <a:latin typeface="High Cruiser"/>
                <a:ea typeface="High Cruiser"/>
                <a:cs typeface="High Cruiser"/>
                <a:sym typeface="High Cruiser"/>
              </a:rPr>
              <a:t>KET LUAN</a:t>
            </a:r>
          </a:p>
        </p:txBody>
      </p:sp>
      <p:sp>
        <p:nvSpPr>
          <p:cNvPr id="8" name="TextBox 8"/>
          <p:cNvSpPr txBox="1"/>
          <p:nvPr/>
        </p:nvSpPr>
        <p:spPr>
          <a:xfrm>
            <a:off x="1562428" y="3049357"/>
            <a:ext cx="9358177" cy="2370834"/>
          </a:xfrm>
          <a:prstGeom prst="rect">
            <a:avLst/>
          </a:prstGeom>
        </p:spPr>
        <p:txBody>
          <a:bodyPr lIns="0" tIns="0" rIns="0" bIns="0" rtlCol="0" anchor="t">
            <a:spAutoFit/>
          </a:bodyPr>
          <a:lstStyle/>
          <a:p>
            <a:pPr algn="just">
              <a:lnSpc>
                <a:spcPts val="4648"/>
              </a:lnSpc>
            </a:pPr>
            <a:r>
              <a:rPr lang="en-US" sz="4648" b="1">
                <a:solidFill>
                  <a:srgbClr val="3C6CA8"/>
                </a:solidFill>
                <a:latin typeface="Faustina Bold"/>
                <a:ea typeface="Faustina Bold"/>
                <a:cs typeface="Faustina Bold"/>
                <a:sym typeface="Faustina Bold"/>
              </a:rPr>
              <a:t>Snake Game là một bước khởi đầu hữu ích trong việc học lập trình game, mở ra nhiều cơ hội phát triển các sản phẩm phức tạp hơn.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rot="-9300990">
            <a:off x="-3687359" y="6029289"/>
            <a:ext cx="8872218" cy="9138052"/>
          </a:xfrm>
          <a:custGeom>
            <a:avLst/>
            <a:gdLst/>
            <a:ahLst/>
            <a:cxnLst/>
            <a:rect l="l" t="t" r="r" b="b"/>
            <a:pathLst>
              <a:path w="8872218" h="9138052">
                <a:moveTo>
                  <a:pt x="0" y="0"/>
                </a:moveTo>
                <a:lnTo>
                  <a:pt x="8872218" y="0"/>
                </a:lnTo>
                <a:lnTo>
                  <a:pt x="8872218" y="9138052"/>
                </a:lnTo>
                <a:lnTo>
                  <a:pt x="0" y="9138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709622" y="3163086"/>
            <a:ext cx="3738081" cy="3738081"/>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C6CA8"/>
            </a:solidFill>
          </p:spPr>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sp>
      </p:grpSp>
      <p:sp>
        <p:nvSpPr>
          <p:cNvPr id="7" name="TextBox 7"/>
          <p:cNvSpPr txBox="1"/>
          <p:nvPr/>
        </p:nvSpPr>
        <p:spPr>
          <a:xfrm>
            <a:off x="1519137" y="742950"/>
            <a:ext cx="15249726" cy="1713349"/>
          </a:xfrm>
          <a:prstGeom prst="rect">
            <a:avLst/>
          </a:prstGeom>
        </p:spPr>
        <p:txBody>
          <a:bodyPr lIns="0" tIns="0" rIns="0" bIns="0" rtlCol="0" anchor="t">
            <a:spAutoFit/>
          </a:bodyPr>
          <a:lstStyle/>
          <a:p>
            <a:pPr algn="ctr">
              <a:lnSpc>
                <a:spcPts val="13188"/>
              </a:lnSpc>
            </a:pPr>
            <a:r>
              <a:rPr lang="en-US" sz="9420" b="1" spc="1121">
                <a:solidFill>
                  <a:srgbClr val="3C6CA8"/>
                </a:solidFill>
                <a:latin typeface="Lastica Bold"/>
                <a:ea typeface="Lastica Bold"/>
                <a:cs typeface="Lastica Bold"/>
                <a:sym typeface="Lastica Bold"/>
              </a:rPr>
              <a:t>NHÓM 3</a:t>
            </a:r>
          </a:p>
        </p:txBody>
      </p:sp>
      <p:grpSp>
        <p:nvGrpSpPr>
          <p:cNvPr id="8" name="Group 8"/>
          <p:cNvGrpSpPr>
            <a:grpSpLocks noChangeAspect="1"/>
          </p:cNvGrpSpPr>
          <p:nvPr/>
        </p:nvGrpSpPr>
        <p:grpSpPr>
          <a:xfrm>
            <a:off x="5116240" y="3163086"/>
            <a:ext cx="3738081" cy="3738081"/>
            <a:chOff x="0" y="0"/>
            <a:chExt cx="14840029" cy="14840029"/>
          </a:xfrm>
        </p:grpSpPr>
        <p:sp>
          <p:nvSpPr>
            <p:cNvPr id="9" name="Freeform 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C6CA8"/>
            </a:solidFill>
          </p:spPr>
        </p:sp>
        <p:sp>
          <p:nvSpPr>
            <p:cNvPr id="10" name="Freeform 1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1" name="Freeform 1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sp>
      </p:grpSp>
      <p:grpSp>
        <p:nvGrpSpPr>
          <p:cNvPr id="12" name="Group 12"/>
          <p:cNvGrpSpPr>
            <a:grpSpLocks noChangeAspect="1"/>
          </p:cNvGrpSpPr>
          <p:nvPr/>
        </p:nvGrpSpPr>
        <p:grpSpPr>
          <a:xfrm>
            <a:off x="9433678" y="3163086"/>
            <a:ext cx="3738081" cy="3738081"/>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C6CA8"/>
            </a:soli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5306" t="-27067" r="-30270" b="-29204"/>
              </a:stretch>
            </a:blipFill>
          </p:spPr>
        </p:sp>
      </p:grpSp>
      <p:sp>
        <p:nvSpPr>
          <p:cNvPr id="16" name="Freeform 16"/>
          <p:cNvSpPr/>
          <p:nvPr/>
        </p:nvSpPr>
        <p:spPr>
          <a:xfrm rot="10163349">
            <a:off x="13758852" y="-1704012"/>
            <a:ext cx="5739963" cy="5911947"/>
          </a:xfrm>
          <a:custGeom>
            <a:avLst/>
            <a:gdLst/>
            <a:ahLst/>
            <a:cxnLst/>
            <a:rect l="l" t="t" r="r" b="b"/>
            <a:pathLst>
              <a:path w="5739963" h="5911947">
                <a:moveTo>
                  <a:pt x="0" y="0"/>
                </a:moveTo>
                <a:lnTo>
                  <a:pt x="5739962" y="0"/>
                </a:lnTo>
                <a:lnTo>
                  <a:pt x="5739962" y="5911947"/>
                </a:lnTo>
                <a:lnTo>
                  <a:pt x="0" y="59119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7"/>
          <p:cNvGrpSpPr>
            <a:grpSpLocks noChangeAspect="1"/>
          </p:cNvGrpSpPr>
          <p:nvPr/>
        </p:nvGrpSpPr>
        <p:grpSpPr>
          <a:xfrm>
            <a:off x="13842978" y="3163086"/>
            <a:ext cx="3738081" cy="3738081"/>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C6CA8"/>
            </a:solidFill>
          </p:spPr>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sp>
      </p:grpSp>
      <p:sp>
        <p:nvSpPr>
          <p:cNvPr id="21" name="TextBox 21"/>
          <p:cNvSpPr txBox="1"/>
          <p:nvPr/>
        </p:nvSpPr>
        <p:spPr>
          <a:xfrm>
            <a:off x="419944" y="7122842"/>
            <a:ext cx="4317438" cy="905510"/>
          </a:xfrm>
          <a:prstGeom prst="rect">
            <a:avLst/>
          </a:prstGeom>
        </p:spPr>
        <p:txBody>
          <a:bodyPr lIns="0" tIns="0" rIns="0" bIns="0" rtlCol="0" anchor="t">
            <a:spAutoFit/>
          </a:bodyPr>
          <a:lstStyle/>
          <a:p>
            <a:pPr algn="ctr">
              <a:lnSpc>
                <a:spcPts val="3639"/>
              </a:lnSpc>
            </a:pPr>
            <a:r>
              <a:rPr lang="en-US" sz="2599" b="1">
                <a:solidFill>
                  <a:srgbClr val="3C6CA8"/>
                </a:solidFill>
                <a:latin typeface="Cy Grotesk Wide Bold"/>
                <a:ea typeface="Cy Grotesk Wide Bold"/>
                <a:cs typeface="Cy Grotesk Wide Bold"/>
                <a:sym typeface="Cy Grotesk Wide Bold"/>
              </a:rPr>
              <a:t>Vu Hoang Vu</a:t>
            </a:r>
          </a:p>
          <a:p>
            <a:pPr algn="ctr">
              <a:lnSpc>
                <a:spcPts val="3639"/>
              </a:lnSpc>
            </a:pPr>
            <a:r>
              <a:rPr lang="en-US" sz="2599" b="1">
                <a:solidFill>
                  <a:srgbClr val="3C6CA8"/>
                </a:solidFill>
                <a:latin typeface="Cy Grotesk Wide Bold"/>
                <a:ea typeface="Cy Grotesk Wide Bold"/>
                <a:cs typeface="Cy Grotesk Wide Bold"/>
                <a:sym typeface="Cy Grotesk Wide Bold"/>
              </a:rPr>
              <a:t>23162116</a:t>
            </a:r>
          </a:p>
        </p:txBody>
      </p:sp>
      <p:sp>
        <p:nvSpPr>
          <p:cNvPr id="22" name="TextBox 22"/>
          <p:cNvSpPr txBox="1"/>
          <p:nvPr/>
        </p:nvSpPr>
        <p:spPr>
          <a:xfrm>
            <a:off x="5171108" y="7062163"/>
            <a:ext cx="3628346" cy="1362710"/>
          </a:xfrm>
          <a:prstGeom prst="rect">
            <a:avLst/>
          </a:prstGeom>
        </p:spPr>
        <p:txBody>
          <a:bodyPr lIns="0" tIns="0" rIns="0" bIns="0" rtlCol="0" anchor="t">
            <a:spAutoFit/>
          </a:bodyPr>
          <a:lstStyle/>
          <a:p>
            <a:pPr algn="ctr">
              <a:lnSpc>
                <a:spcPts val="3639"/>
              </a:lnSpc>
            </a:pPr>
            <a:r>
              <a:rPr lang="en-US" sz="2599" b="1">
                <a:solidFill>
                  <a:srgbClr val="3C6CA8"/>
                </a:solidFill>
                <a:latin typeface="Cy Grotesk Wide Bold"/>
                <a:ea typeface="Cy Grotesk Wide Bold"/>
                <a:cs typeface="Cy Grotesk Wide Bold"/>
                <a:sym typeface="Cy Grotesk Wide Bold"/>
              </a:rPr>
              <a:t>Duong Nguyen Ngoc Thuong</a:t>
            </a:r>
          </a:p>
          <a:p>
            <a:pPr algn="ctr">
              <a:lnSpc>
                <a:spcPts val="3639"/>
              </a:lnSpc>
            </a:pPr>
            <a:r>
              <a:rPr lang="en-US" sz="2599" b="1">
                <a:solidFill>
                  <a:srgbClr val="3C6CA8"/>
                </a:solidFill>
                <a:latin typeface="Cy Grotesk Wide Bold"/>
                <a:ea typeface="Cy Grotesk Wide Bold"/>
                <a:cs typeface="Cy Grotesk Wide Bold"/>
                <a:sym typeface="Cy Grotesk Wide Bold"/>
              </a:rPr>
              <a:t>23162100</a:t>
            </a:r>
          </a:p>
        </p:txBody>
      </p:sp>
      <p:sp>
        <p:nvSpPr>
          <p:cNvPr id="23" name="TextBox 23"/>
          <p:cNvSpPr txBox="1"/>
          <p:nvPr/>
        </p:nvSpPr>
        <p:spPr>
          <a:xfrm>
            <a:off x="9144000" y="7062163"/>
            <a:ext cx="4317438" cy="905510"/>
          </a:xfrm>
          <a:prstGeom prst="rect">
            <a:avLst/>
          </a:prstGeom>
        </p:spPr>
        <p:txBody>
          <a:bodyPr lIns="0" tIns="0" rIns="0" bIns="0" rtlCol="0" anchor="t">
            <a:spAutoFit/>
          </a:bodyPr>
          <a:lstStyle/>
          <a:p>
            <a:pPr algn="ctr">
              <a:lnSpc>
                <a:spcPts val="3639"/>
              </a:lnSpc>
            </a:pPr>
            <a:r>
              <a:rPr lang="en-US" sz="2599" b="1">
                <a:solidFill>
                  <a:srgbClr val="3C6CA8"/>
                </a:solidFill>
                <a:latin typeface="Cy Grotesk Wide Bold"/>
                <a:ea typeface="Cy Grotesk Wide Bold"/>
                <a:cs typeface="Cy Grotesk Wide Bold"/>
                <a:sym typeface="Cy Grotesk Wide Bold"/>
              </a:rPr>
              <a:t>Vu Duc Thang</a:t>
            </a:r>
          </a:p>
          <a:p>
            <a:pPr algn="ctr">
              <a:lnSpc>
                <a:spcPts val="3639"/>
              </a:lnSpc>
            </a:pPr>
            <a:r>
              <a:rPr lang="en-US" sz="2599" b="1">
                <a:solidFill>
                  <a:srgbClr val="3C6CA8"/>
                </a:solidFill>
                <a:latin typeface="Cy Grotesk Wide Bold"/>
                <a:ea typeface="Cy Grotesk Wide Bold"/>
                <a:cs typeface="Cy Grotesk Wide Bold"/>
                <a:sym typeface="Cy Grotesk Wide Bold"/>
              </a:rPr>
              <a:t>23162095</a:t>
            </a:r>
          </a:p>
        </p:txBody>
      </p:sp>
      <p:sp>
        <p:nvSpPr>
          <p:cNvPr id="24" name="TextBox 24"/>
          <p:cNvSpPr txBox="1"/>
          <p:nvPr/>
        </p:nvSpPr>
        <p:spPr>
          <a:xfrm>
            <a:off x="13553300" y="7062163"/>
            <a:ext cx="4317438" cy="905510"/>
          </a:xfrm>
          <a:prstGeom prst="rect">
            <a:avLst/>
          </a:prstGeom>
        </p:spPr>
        <p:txBody>
          <a:bodyPr lIns="0" tIns="0" rIns="0" bIns="0" rtlCol="0" anchor="t">
            <a:spAutoFit/>
          </a:bodyPr>
          <a:lstStyle/>
          <a:p>
            <a:pPr algn="ctr">
              <a:lnSpc>
                <a:spcPts val="3639"/>
              </a:lnSpc>
            </a:pPr>
            <a:r>
              <a:rPr lang="en-US" sz="2599" b="1">
                <a:solidFill>
                  <a:srgbClr val="3C6CA8"/>
                </a:solidFill>
                <a:latin typeface="Cy Grotesk Wide Bold"/>
                <a:ea typeface="Cy Grotesk Wide Bold"/>
                <a:cs typeface="Cy Grotesk Wide Bold"/>
                <a:sym typeface="Cy Grotesk Wide Bold"/>
              </a:rPr>
              <a:t>Nguyen Nhat Nam</a:t>
            </a:r>
          </a:p>
          <a:p>
            <a:pPr algn="ctr">
              <a:lnSpc>
                <a:spcPts val="3639"/>
              </a:lnSpc>
            </a:pPr>
            <a:r>
              <a:rPr lang="en-US" sz="2599" b="1">
                <a:solidFill>
                  <a:srgbClr val="3C6CA8"/>
                </a:solidFill>
                <a:latin typeface="Cy Grotesk Wide Bold"/>
                <a:ea typeface="Cy Grotesk Wide Bold"/>
                <a:cs typeface="Cy Grotesk Wide Bold"/>
                <a:sym typeface="Cy Grotesk Wide Bold"/>
              </a:rPr>
              <a:t>23162058</a:t>
            </a:r>
          </a:p>
        </p:txBody>
      </p:sp>
      <p:grpSp>
        <p:nvGrpSpPr>
          <p:cNvPr id="25" name="Group 25"/>
          <p:cNvGrpSpPr>
            <a:grpSpLocks noChangeAspect="1"/>
          </p:cNvGrpSpPr>
          <p:nvPr/>
        </p:nvGrpSpPr>
        <p:grpSpPr>
          <a:xfrm>
            <a:off x="5116240" y="3163086"/>
            <a:ext cx="3738081" cy="3738081"/>
            <a:chOff x="0" y="0"/>
            <a:chExt cx="14840029" cy="14840029"/>
          </a:xfrm>
        </p:grpSpPr>
        <p:sp>
          <p:nvSpPr>
            <p:cNvPr id="26" name="Freeform 2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C6CA8"/>
            </a:solidFill>
          </p:spPr>
        </p:sp>
        <p:sp>
          <p:nvSpPr>
            <p:cNvPr id="27" name="Freeform 2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8" name="Freeform 2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5306" t="-27067" r="-30270" b="-29204"/>
              </a:stretch>
            </a:blipFill>
          </p:spPr>
        </p:sp>
      </p:grpSp>
      <p:grpSp>
        <p:nvGrpSpPr>
          <p:cNvPr id="29" name="Group 29"/>
          <p:cNvGrpSpPr>
            <a:grpSpLocks noChangeAspect="1"/>
          </p:cNvGrpSpPr>
          <p:nvPr/>
        </p:nvGrpSpPr>
        <p:grpSpPr>
          <a:xfrm>
            <a:off x="709622" y="3163086"/>
            <a:ext cx="3738081" cy="3738081"/>
            <a:chOff x="0" y="0"/>
            <a:chExt cx="14840029" cy="14840029"/>
          </a:xfrm>
        </p:grpSpPr>
        <p:sp>
          <p:nvSpPr>
            <p:cNvPr id="30" name="Freeform 3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C6CA8"/>
            </a:solidFill>
          </p:spPr>
        </p:sp>
        <p:sp>
          <p:nvSpPr>
            <p:cNvPr id="31" name="Freeform 3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2" name="Freeform 3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5306" t="-27067" r="-30270" b="-29204"/>
              </a:stretch>
            </a:blipFill>
          </p:spPr>
        </p:sp>
      </p:grpSp>
      <p:grpSp>
        <p:nvGrpSpPr>
          <p:cNvPr id="33" name="Group 33"/>
          <p:cNvGrpSpPr>
            <a:grpSpLocks noChangeAspect="1"/>
          </p:cNvGrpSpPr>
          <p:nvPr/>
        </p:nvGrpSpPr>
        <p:grpSpPr>
          <a:xfrm>
            <a:off x="13842978" y="3163086"/>
            <a:ext cx="3738081" cy="3738081"/>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C6CA8"/>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5306" t="-27067" r="-30270" b="-29204"/>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rot="-9300990">
            <a:off x="-991514" y="-2474169"/>
            <a:ext cx="6385551" cy="6576878"/>
          </a:xfrm>
          <a:custGeom>
            <a:avLst/>
            <a:gdLst/>
            <a:ahLst/>
            <a:cxnLst/>
            <a:rect l="l" t="t" r="r" b="b"/>
            <a:pathLst>
              <a:path w="6385551" h="6576878">
                <a:moveTo>
                  <a:pt x="0" y="0"/>
                </a:moveTo>
                <a:lnTo>
                  <a:pt x="6385551" y="0"/>
                </a:lnTo>
                <a:lnTo>
                  <a:pt x="6385551" y="6576878"/>
                </a:lnTo>
                <a:lnTo>
                  <a:pt x="0" y="6576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300990">
            <a:off x="1343464" y="7305237"/>
            <a:ext cx="10630757" cy="10949282"/>
          </a:xfrm>
          <a:custGeom>
            <a:avLst/>
            <a:gdLst/>
            <a:ahLst/>
            <a:cxnLst/>
            <a:rect l="l" t="t" r="r" b="b"/>
            <a:pathLst>
              <a:path w="10630757" h="10949282">
                <a:moveTo>
                  <a:pt x="0" y="0"/>
                </a:moveTo>
                <a:lnTo>
                  <a:pt x="10630757" y="0"/>
                </a:lnTo>
                <a:lnTo>
                  <a:pt x="10630757" y="10949282"/>
                </a:lnTo>
                <a:lnTo>
                  <a:pt x="0" y="109492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tretch>
            <a:fillRect/>
          </a:stretch>
        </p:blipFill>
        <p:spPr>
          <a:xfrm>
            <a:off x="10150255" y="1995647"/>
            <a:ext cx="8387813" cy="8684633"/>
          </a:xfrm>
          <a:prstGeom prst="rect">
            <a:avLst/>
          </a:prstGeom>
        </p:spPr>
      </p:pic>
      <p:sp>
        <p:nvSpPr>
          <p:cNvPr id="5" name="TextBox 5"/>
          <p:cNvSpPr txBox="1"/>
          <p:nvPr/>
        </p:nvSpPr>
        <p:spPr>
          <a:xfrm>
            <a:off x="5186583" y="19873"/>
            <a:ext cx="12887126" cy="2699494"/>
          </a:xfrm>
          <a:prstGeom prst="rect">
            <a:avLst/>
          </a:prstGeom>
        </p:spPr>
        <p:txBody>
          <a:bodyPr lIns="0" tIns="0" rIns="0" bIns="0" rtlCol="0" anchor="t">
            <a:spAutoFit/>
          </a:bodyPr>
          <a:lstStyle/>
          <a:p>
            <a:pPr algn="r">
              <a:lnSpc>
                <a:spcPts val="10809"/>
              </a:lnSpc>
            </a:pPr>
            <a:r>
              <a:rPr lang="en-US" sz="7720" spc="918">
                <a:solidFill>
                  <a:srgbClr val="3C6CA8"/>
                </a:solidFill>
                <a:latin typeface="High Cruiser"/>
                <a:ea typeface="High Cruiser"/>
                <a:cs typeface="High Cruiser"/>
                <a:sym typeface="High Cruiser"/>
              </a:rPr>
              <a:t>HUONG </a:t>
            </a:r>
          </a:p>
          <a:p>
            <a:pPr algn="r">
              <a:lnSpc>
                <a:spcPts val="10809"/>
              </a:lnSpc>
            </a:pPr>
            <a:r>
              <a:rPr lang="en-US" sz="7720" spc="918">
                <a:solidFill>
                  <a:srgbClr val="3C6CA8"/>
                </a:solidFill>
                <a:latin typeface="High Cruiser"/>
                <a:ea typeface="High Cruiser"/>
                <a:cs typeface="High Cruiser"/>
                <a:sym typeface="High Cruiser"/>
              </a:rPr>
              <a:t>PHAT TRIEN</a:t>
            </a:r>
          </a:p>
        </p:txBody>
      </p:sp>
      <p:sp>
        <p:nvSpPr>
          <p:cNvPr id="6" name="Freeform 6"/>
          <p:cNvSpPr/>
          <p:nvPr/>
        </p:nvSpPr>
        <p:spPr>
          <a:xfrm>
            <a:off x="71291" y="3011361"/>
            <a:ext cx="1140459" cy="1140459"/>
          </a:xfrm>
          <a:custGeom>
            <a:avLst/>
            <a:gdLst/>
            <a:ahLst/>
            <a:cxnLst/>
            <a:rect l="l" t="t" r="r" b="b"/>
            <a:pathLst>
              <a:path w="1140459" h="1140459">
                <a:moveTo>
                  <a:pt x="0" y="0"/>
                </a:moveTo>
                <a:lnTo>
                  <a:pt x="1140459" y="0"/>
                </a:lnTo>
                <a:lnTo>
                  <a:pt x="1140459" y="1140459"/>
                </a:lnTo>
                <a:lnTo>
                  <a:pt x="0" y="1140459"/>
                </a:lnTo>
                <a:lnTo>
                  <a:pt x="0" y="0"/>
                </a:lnTo>
                <a:close/>
              </a:path>
            </a:pathLst>
          </a:custGeom>
          <a:blipFill>
            <a:blip r:embed="rId5"/>
            <a:stretch>
              <a:fillRect/>
            </a:stretch>
          </a:blipFill>
        </p:spPr>
      </p:sp>
      <p:sp>
        <p:nvSpPr>
          <p:cNvPr id="7" name="TextBox 7"/>
          <p:cNvSpPr txBox="1"/>
          <p:nvPr/>
        </p:nvSpPr>
        <p:spPr>
          <a:xfrm>
            <a:off x="1468998" y="3097086"/>
            <a:ext cx="9147727" cy="1652268"/>
          </a:xfrm>
          <a:prstGeom prst="rect">
            <a:avLst/>
          </a:prstGeom>
        </p:spPr>
        <p:txBody>
          <a:bodyPr lIns="0" tIns="0" rIns="0" bIns="0" rtlCol="0" anchor="t">
            <a:spAutoFit/>
          </a:bodyPr>
          <a:lstStyle/>
          <a:p>
            <a:pPr algn="just">
              <a:lnSpc>
                <a:spcPts val="4299"/>
              </a:lnSpc>
            </a:pPr>
            <a:r>
              <a:rPr lang="en-US" sz="4299">
                <a:solidFill>
                  <a:srgbClr val="3C6CA8"/>
                </a:solidFill>
                <a:latin typeface="Faustina"/>
                <a:ea typeface="Faustina"/>
                <a:cs typeface="Faustina"/>
                <a:sym typeface="Faustina"/>
              </a:rPr>
              <a:t>Tiếp tục nghiên cứu thêm về các kỹ thuật đồ họa, âm thanh và cách tối ưu hóa game.</a:t>
            </a:r>
          </a:p>
        </p:txBody>
      </p:sp>
      <p:sp>
        <p:nvSpPr>
          <p:cNvPr id="8" name="Freeform 8"/>
          <p:cNvSpPr/>
          <p:nvPr/>
        </p:nvSpPr>
        <p:spPr>
          <a:xfrm>
            <a:off x="-86134" y="5143500"/>
            <a:ext cx="1140459" cy="1140459"/>
          </a:xfrm>
          <a:custGeom>
            <a:avLst/>
            <a:gdLst/>
            <a:ahLst/>
            <a:cxnLst/>
            <a:rect l="l" t="t" r="r" b="b"/>
            <a:pathLst>
              <a:path w="1140459" h="1140459">
                <a:moveTo>
                  <a:pt x="0" y="0"/>
                </a:moveTo>
                <a:lnTo>
                  <a:pt x="1140459" y="0"/>
                </a:lnTo>
                <a:lnTo>
                  <a:pt x="1140459" y="1140459"/>
                </a:lnTo>
                <a:lnTo>
                  <a:pt x="0" y="1140459"/>
                </a:lnTo>
                <a:lnTo>
                  <a:pt x="0" y="0"/>
                </a:lnTo>
                <a:close/>
              </a:path>
            </a:pathLst>
          </a:custGeom>
          <a:blipFill>
            <a:blip r:embed="rId5"/>
            <a:stretch>
              <a:fillRect/>
            </a:stretch>
          </a:blipFill>
        </p:spPr>
      </p:sp>
      <p:sp>
        <p:nvSpPr>
          <p:cNvPr id="9" name="TextBox 9"/>
          <p:cNvSpPr txBox="1"/>
          <p:nvPr/>
        </p:nvSpPr>
        <p:spPr>
          <a:xfrm>
            <a:off x="1311574" y="5229225"/>
            <a:ext cx="9147727" cy="1652268"/>
          </a:xfrm>
          <a:prstGeom prst="rect">
            <a:avLst/>
          </a:prstGeom>
        </p:spPr>
        <p:txBody>
          <a:bodyPr lIns="0" tIns="0" rIns="0" bIns="0" rtlCol="0" anchor="t">
            <a:spAutoFit/>
          </a:bodyPr>
          <a:lstStyle/>
          <a:p>
            <a:pPr algn="just">
              <a:lnSpc>
                <a:spcPts val="4299"/>
              </a:lnSpc>
            </a:pPr>
            <a:r>
              <a:rPr lang="en-US" sz="4299">
                <a:solidFill>
                  <a:srgbClr val="3C6CA8"/>
                </a:solidFill>
                <a:latin typeface="Faustina"/>
                <a:ea typeface="Faustina"/>
                <a:cs typeface="Faustina"/>
                <a:sym typeface="Faustina"/>
              </a:rPr>
              <a:t>Tập trung vào cải tiến tính năng của trò chơi hoặc phát triển các game mới dựa trên nền tảng kiến thức đã học.</a:t>
            </a:r>
          </a:p>
        </p:txBody>
      </p:sp>
      <p:sp>
        <p:nvSpPr>
          <p:cNvPr id="10" name="Freeform 10"/>
          <p:cNvSpPr/>
          <p:nvPr/>
        </p:nvSpPr>
        <p:spPr>
          <a:xfrm>
            <a:off x="-86134" y="7272018"/>
            <a:ext cx="1140459" cy="1140459"/>
          </a:xfrm>
          <a:custGeom>
            <a:avLst/>
            <a:gdLst/>
            <a:ahLst/>
            <a:cxnLst/>
            <a:rect l="l" t="t" r="r" b="b"/>
            <a:pathLst>
              <a:path w="1140459" h="1140459">
                <a:moveTo>
                  <a:pt x="0" y="0"/>
                </a:moveTo>
                <a:lnTo>
                  <a:pt x="1140459" y="0"/>
                </a:lnTo>
                <a:lnTo>
                  <a:pt x="1140459" y="1140459"/>
                </a:lnTo>
                <a:lnTo>
                  <a:pt x="0" y="1140459"/>
                </a:lnTo>
                <a:lnTo>
                  <a:pt x="0" y="0"/>
                </a:lnTo>
                <a:close/>
              </a:path>
            </a:pathLst>
          </a:custGeom>
          <a:blipFill>
            <a:blip r:embed="rId5"/>
            <a:stretch>
              <a:fillRect/>
            </a:stretch>
          </a:blipFill>
        </p:spPr>
      </p:sp>
      <p:sp>
        <p:nvSpPr>
          <p:cNvPr id="11" name="TextBox 11"/>
          <p:cNvSpPr txBox="1"/>
          <p:nvPr/>
        </p:nvSpPr>
        <p:spPr>
          <a:xfrm>
            <a:off x="1311574" y="7357743"/>
            <a:ext cx="9147727" cy="1652268"/>
          </a:xfrm>
          <a:prstGeom prst="rect">
            <a:avLst/>
          </a:prstGeom>
        </p:spPr>
        <p:txBody>
          <a:bodyPr lIns="0" tIns="0" rIns="0" bIns="0" rtlCol="0" anchor="t">
            <a:spAutoFit/>
          </a:bodyPr>
          <a:lstStyle/>
          <a:p>
            <a:pPr algn="just">
              <a:lnSpc>
                <a:spcPts val="4299"/>
              </a:lnSpc>
            </a:pPr>
            <a:r>
              <a:rPr lang="en-US" sz="4299">
                <a:solidFill>
                  <a:srgbClr val="3C6CA8"/>
                </a:solidFill>
                <a:latin typeface="Faustina"/>
                <a:ea typeface="Faustina"/>
                <a:cs typeface="Faustina"/>
                <a:sym typeface="Faustina"/>
              </a:rPr>
              <a:t>Tích hợp game vào các ứng dụng giáo dục hoặc xây dựng thư viện mã nguồn mở để chia sẻ với cộng đồng.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stretch>
              <a:fillRect/>
            </a:stretch>
          </a:blipFill>
        </p:spPr>
      </p:sp>
      <p:grpSp>
        <p:nvGrpSpPr>
          <p:cNvPr id="3" name="Group 3"/>
          <p:cNvGrpSpPr/>
          <p:nvPr/>
        </p:nvGrpSpPr>
        <p:grpSpPr>
          <a:xfrm>
            <a:off x="13582950" y="0"/>
            <a:ext cx="4274259" cy="427425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blipFill>
              <a:blip r:embed="rId3"/>
              <a:stretch>
                <a:fillRect/>
              </a:stretch>
            </a:blipFill>
          </p:spPr>
        </p:sp>
      </p:grpSp>
      <p:sp>
        <p:nvSpPr>
          <p:cNvPr id="5" name="Freeform 5"/>
          <p:cNvSpPr/>
          <p:nvPr/>
        </p:nvSpPr>
        <p:spPr>
          <a:xfrm>
            <a:off x="12865743" y="4339369"/>
            <a:ext cx="5422257" cy="5947631"/>
          </a:xfrm>
          <a:custGeom>
            <a:avLst/>
            <a:gdLst/>
            <a:ahLst/>
            <a:cxnLst/>
            <a:rect l="l" t="t" r="r" b="b"/>
            <a:pathLst>
              <a:path w="5422257" h="5947631">
                <a:moveTo>
                  <a:pt x="0" y="0"/>
                </a:moveTo>
                <a:lnTo>
                  <a:pt x="5422257" y="0"/>
                </a:lnTo>
                <a:lnTo>
                  <a:pt x="5422257" y="5947631"/>
                </a:lnTo>
                <a:lnTo>
                  <a:pt x="0" y="5947631"/>
                </a:lnTo>
                <a:lnTo>
                  <a:pt x="0" y="0"/>
                </a:lnTo>
                <a:close/>
              </a:path>
            </a:pathLst>
          </a:custGeom>
          <a:blipFill>
            <a:blip r:embed="rId4"/>
            <a:stretch>
              <a:fillRect/>
            </a:stretch>
          </a:blipFill>
        </p:spPr>
      </p:sp>
      <p:sp>
        <p:nvSpPr>
          <p:cNvPr id="6" name="Freeform 6"/>
          <p:cNvSpPr/>
          <p:nvPr/>
        </p:nvSpPr>
        <p:spPr>
          <a:xfrm>
            <a:off x="-184469" y="5834071"/>
            <a:ext cx="3349271" cy="5023906"/>
          </a:xfrm>
          <a:custGeom>
            <a:avLst/>
            <a:gdLst/>
            <a:ahLst/>
            <a:cxnLst/>
            <a:rect l="l" t="t" r="r" b="b"/>
            <a:pathLst>
              <a:path w="3349271" h="5023906">
                <a:moveTo>
                  <a:pt x="0" y="0"/>
                </a:moveTo>
                <a:lnTo>
                  <a:pt x="3349270" y="0"/>
                </a:lnTo>
                <a:lnTo>
                  <a:pt x="3349270" y="5023906"/>
                </a:lnTo>
                <a:lnTo>
                  <a:pt x="0" y="5023906"/>
                </a:lnTo>
                <a:lnTo>
                  <a:pt x="0" y="0"/>
                </a:lnTo>
                <a:close/>
              </a:path>
            </a:pathLst>
          </a:custGeom>
          <a:blipFill>
            <a:blip r:embed="rId5"/>
            <a:stretch>
              <a:fillRect/>
            </a:stretch>
          </a:blipFill>
        </p:spPr>
      </p:sp>
      <p:sp>
        <p:nvSpPr>
          <p:cNvPr id="7" name="Freeform 7"/>
          <p:cNvSpPr/>
          <p:nvPr/>
        </p:nvSpPr>
        <p:spPr>
          <a:xfrm rot="3365704">
            <a:off x="-553854" y="-2284302"/>
            <a:ext cx="4088040" cy="6325788"/>
          </a:xfrm>
          <a:custGeom>
            <a:avLst/>
            <a:gdLst/>
            <a:ahLst/>
            <a:cxnLst/>
            <a:rect l="l" t="t" r="r" b="b"/>
            <a:pathLst>
              <a:path w="4088040" h="6325788">
                <a:moveTo>
                  <a:pt x="0" y="0"/>
                </a:moveTo>
                <a:lnTo>
                  <a:pt x="4088040" y="0"/>
                </a:lnTo>
                <a:lnTo>
                  <a:pt x="4088040" y="6325787"/>
                </a:lnTo>
                <a:lnTo>
                  <a:pt x="0" y="6325787"/>
                </a:lnTo>
                <a:lnTo>
                  <a:pt x="0" y="0"/>
                </a:lnTo>
                <a:close/>
              </a:path>
            </a:pathLst>
          </a:custGeom>
          <a:blipFill>
            <a:blip r:embed="rId6"/>
            <a:stretch>
              <a:fillRect/>
            </a:stretch>
          </a:blipFill>
        </p:spPr>
      </p:sp>
      <p:sp>
        <p:nvSpPr>
          <p:cNvPr id="8" name="TextBox 8"/>
          <p:cNvSpPr txBox="1"/>
          <p:nvPr/>
        </p:nvSpPr>
        <p:spPr>
          <a:xfrm>
            <a:off x="430791" y="3813810"/>
            <a:ext cx="17426418" cy="2792730"/>
          </a:xfrm>
          <a:prstGeom prst="rect">
            <a:avLst/>
          </a:prstGeom>
        </p:spPr>
        <p:txBody>
          <a:bodyPr lIns="0" tIns="0" rIns="0" bIns="0" rtlCol="0" anchor="t">
            <a:spAutoFit/>
          </a:bodyPr>
          <a:lstStyle/>
          <a:p>
            <a:pPr algn="ctr">
              <a:lnSpc>
                <a:spcPts val="7200"/>
              </a:lnSpc>
            </a:pPr>
            <a:r>
              <a:rPr lang="en-US" sz="7200" spc="856">
                <a:solidFill>
                  <a:srgbClr val="3C6CA8"/>
                </a:solidFill>
                <a:latin typeface="High Cruiser"/>
                <a:ea typeface="High Cruiser"/>
                <a:cs typeface="High Cruiser"/>
                <a:sym typeface="High Cruiser"/>
              </a:rPr>
              <a:t>THANKS </a:t>
            </a:r>
          </a:p>
          <a:p>
            <a:pPr algn="ctr">
              <a:lnSpc>
                <a:spcPts val="7200"/>
              </a:lnSpc>
            </a:pPr>
            <a:r>
              <a:rPr lang="en-US" sz="7200" spc="856">
                <a:solidFill>
                  <a:srgbClr val="3C6CA8"/>
                </a:solidFill>
                <a:latin typeface="High Cruiser"/>
                <a:ea typeface="High Cruiser"/>
                <a:cs typeface="High Cruiser"/>
                <a:sym typeface="High Cruiser"/>
              </a:rPr>
              <a:t>FOR </a:t>
            </a:r>
          </a:p>
          <a:p>
            <a:pPr algn="ctr">
              <a:lnSpc>
                <a:spcPts val="7200"/>
              </a:lnSpc>
            </a:pPr>
            <a:r>
              <a:rPr lang="en-US" sz="7200" spc="856">
                <a:solidFill>
                  <a:srgbClr val="3C6CA8"/>
                </a:solidFill>
                <a:latin typeface="High Cruiser"/>
                <a:ea typeface="High Cruiser"/>
                <a:cs typeface="High Cruiser"/>
                <a:sym typeface="High Cruiser"/>
              </a:rPr>
              <a:t>YOUR LISTENING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1676555" y="7500689"/>
            <a:ext cx="5410509" cy="5572622"/>
          </a:xfrm>
          <a:custGeom>
            <a:avLst/>
            <a:gdLst/>
            <a:ahLst/>
            <a:cxnLst/>
            <a:rect l="l" t="t" r="r" b="b"/>
            <a:pathLst>
              <a:path w="5410509" h="5572622">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679312">
            <a:off x="8489515" y="-2663571"/>
            <a:ext cx="5410509" cy="5572622"/>
          </a:xfrm>
          <a:custGeom>
            <a:avLst/>
            <a:gdLst/>
            <a:ahLst/>
            <a:cxnLst/>
            <a:rect l="l" t="t" r="r" b="b"/>
            <a:pathLst>
              <a:path w="5410509" h="5572622">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3285790413"/>
              </p:ext>
            </p:extLst>
          </p:nvPr>
        </p:nvGraphicFramePr>
        <p:xfrm>
          <a:off x="411727" y="1233468"/>
          <a:ext cx="17464545" cy="8710760"/>
        </p:xfrm>
        <a:graphic>
          <a:graphicData uri="http://schemas.openxmlformats.org/drawingml/2006/table">
            <a:tbl>
              <a:tblPr/>
              <a:tblGrid>
                <a:gridCol w="5387845">
                  <a:extLst>
                    <a:ext uri="{9D8B030D-6E8A-4147-A177-3AD203B41FA5}">
                      <a16:colId xmlns:a16="http://schemas.microsoft.com/office/drawing/2014/main" val="20000"/>
                    </a:ext>
                  </a:extLst>
                </a:gridCol>
                <a:gridCol w="6334034">
                  <a:extLst>
                    <a:ext uri="{9D8B030D-6E8A-4147-A177-3AD203B41FA5}">
                      <a16:colId xmlns:a16="http://schemas.microsoft.com/office/drawing/2014/main" val="20001"/>
                    </a:ext>
                  </a:extLst>
                </a:gridCol>
                <a:gridCol w="5742666">
                  <a:extLst>
                    <a:ext uri="{9D8B030D-6E8A-4147-A177-3AD203B41FA5}">
                      <a16:colId xmlns:a16="http://schemas.microsoft.com/office/drawing/2014/main" val="20002"/>
                    </a:ext>
                  </a:extLst>
                </a:gridCol>
              </a:tblGrid>
              <a:tr h="995224">
                <a:tc>
                  <a:txBody>
                    <a:bodyPr/>
                    <a:lstStyle/>
                    <a:p>
                      <a:pPr algn="ctr">
                        <a:lnSpc>
                          <a:spcPts val="3919"/>
                        </a:lnSpc>
                        <a:defRPr/>
                      </a:pPr>
                      <a:r>
                        <a:rPr lang="en-US" sz="2799" b="1" dirty="0">
                          <a:solidFill>
                            <a:srgbClr val="000000"/>
                          </a:solidFill>
                          <a:latin typeface="Public Sans Bold"/>
                          <a:ea typeface="Public Sans Bold"/>
                          <a:cs typeface="Public Sans Bold"/>
                          <a:sym typeface="Public Sans Bold"/>
                        </a:rPr>
                        <a:t>Thành </a:t>
                      </a:r>
                      <a:r>
                        <a:rPr lang="en-US" sz="2799" b="1" dirty="0" err="1">
                          <a:solidFill>
                            <a:srgbClr val="000000"/>
                          </a:solidFill>
                          <a:latin typeface="Public Sans Bold"/>
                          <a:ea typeface="Public Sans Bold"/>
                          <a:cs typeface="Public Sans Bold"/>
                          <a:sym typeface="Public Sans Bold"/>
                        </a:rPr>
                        <a:t>viên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b="1">
                          <a:solidFill>
                            <a:srgbClr val="000000"/>
                          </a:solidFill>
                          <a:latin typeface="Public Sans Bold"/>
                          <a:ea typeface="Public Sans Bold"/>
                          <a:cs typeface="Public Sans Bold"/>
                          <a:sym typeface="Public Sans Bold"/>
                        </a:rPr>
                        <a:t>Công việc chính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b="1">
                          <a:solidFill>
                            <a:srgbClr val="000000"/>
                          </a:solidFill>
                          <a:latin typeface="Public Sans Bold"/>
                          <a:ea typeface="Public Sans Bold"/>
                          <a:cs typeface="Public Sans Bold"/>
                          <a:sym typeface="Public Sans Bold"/>
                        </a:rPr>
                        <a:t>Mô tả chi tiết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0683">
                <a:tc>
                  <a:txBody>
                    <a:bodyPr/>
                    <a:lstStyle/>
                    <a:p>
                      <a:pPr algn="l">
                        <a:lnSpc>
                          <a:spcPct val="150000"/>
                        </a:lnSpc>
                        <a:spcAft>
                          <a:spcPts val="800"/>
                        </a:spcAft>
                      </a:pP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Vũ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Đức</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Thắng</a:t>
                      </a:r>
                      <a:endParaRPr lang="en-US" sz="1850" kern="100" dirty="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Phát triển cơ chế game và logic chính</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Tập trung vào các file main.py. </a:t>
                      </a:r>
                      <a:b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Kiểm tra và cải tiến logic game chính (game Snake). </a:t>
                      </a:r>
                      <a:b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Tối ưu hóa chương trình</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08628">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Nguyễn Nhật Nam</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Tương tác người dùng và giao diện</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Tập trung vào các file login.py, search.py. </a:t>
                      </a:r>
                      <a:b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Cải tiến hệ thống đăng nhập đảm bảo tương tác mượt mà. </a:t>
                      </a:r>
                      <a:b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Nâng cao chức năng tìm kiếm trên bảng xếp hạng. </a:t>
                      </a:r>
                      <a:b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Thiết kế các giao diện mẫu (mock-up) hoặc chụp ảnh màn hình để sử dụng trong bài thuyết trình.</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8628">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Vũ Hoàng Vũ</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Quản lý người chơi và xử lý dữ liệu</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Tập trung vào các file Player.py, player_manager.py. </a:t>
                      </a:r>
                      <a:b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Kiểm tra chức năng tạo và quản lý người chơi. </a:t>
                      </a:r>
                      <a:b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Kiểm tra việc load, lưu và cập nhật điểm số người chơi. </a:t>
                      </a:r>
                      <a:b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 Ghi lại và cải thiện các điểm mạnh/yếu trong xử lý dữ liệu.</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47099">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Dương Nguyễn Ngọc Thương</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850" kern="100">
                          <a:effectLst/>
                          <a:latin typeface="Times New Roman" panose="02020603050405020304" pitchFamily="18" charset="0"/>
                          <a:ea typeface="Times New Roman" panose="02020603050405020304" pitchFamily="18" charset="0"/>
                          <a:cs typeface="Times New Roman" panose="02020603050405020304" pitchFamily="18" charset="0"/>
                        </a:rPr>
                        <a:t>Quản lý cơ chế nút bấm thao tác của người chơi</a:t>
                      </a:r>
                      <a:endParaRPr lang="en-US" sz="1850" kern="10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file button.py. </a:t>
                      </a:r>
                      <a:b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Thử</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nâng</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bấm</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Ghi</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phục</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thuyết</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50" kern="1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5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50" kern="100" dirty="0">
                        <a:effectLst/>
                        <a:latin typeface="Times New Roman" panose="02020603050405020304" pitchFamily="18" charset="0"/>
                        <a:ea typeface="Aptos" panose="020B0004020202020204" pitchFamily="34" charset="0"/>
                        <a:cs typeface="Aptos" panose="020B0004020202020204" pitchFamily="34" charset="0"/>
                      </a:endParaRPr>
                    </a:p>
                  </a:txBody>
                  <a:tcPr marL="68580" marR="6858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5946577" y="258070"/>
            <a:ext cx="6394847" cy="770630"/>
          </a:xfrm>
          <a:prstGeom prst="rect">
            <a:avLst/>
          </a:prstGeom>
        </p:spPr>
        <p:txBody>
          <a:bodyPr lIns="0" tIns="0" rIns="0" bIns="0" rtlCol="0" anchor="t">
            <a:spAutoFit/>
          </a:bodyPr>
          <a:lstStyle/>
          <a:p>
            <a:pPr algn="ctr">
              <a:lnSpc>
                <a:spcPts val="6349"/>
              </a:lnSpc>
              <a:spcBef>
                <a:spcPct val="0"/>
              </a:spcBef>
            </a:pPr>
            <a:r>
              <a:rPr lang="en-US" sz="4535" b="1">
                <a:solidFill>
                  <a:srgbClr val="3C6CA8"/>
                </a:solidFill>
                <a:latin typeface="Roboto Bold"/>
                <a:ea typeface="Roboto Bold"/>
                <a:cs typeface="Roboto Bold"/>
                <a:sym typeface="Roboto Bold"/>
              </a:rPr>
              <a:t>PHÂN CÔNG CÔNG VIỆC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1676555" y="7500689"/>
            <a:ext cx="5410509" cy="5572622"/>
          </a:xfrm>
          <a:custGeom>
            <a:avLst/>
            <a:gdLst/>
            <a:ahLst/>
            <a:cxnLst/>
            <a:rect l="l" t="t" r="r" b="b"/>
            <a:pathLst>
              <a:path w="5410509" h="5572622">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679312">
            <a:off x="8489515" y="-2663571"/>
            <a:ext cx="5410509" cy="5572622"/>
          </a:xfrm>
          <a:custGeom>
            <a:avLst/>
            <a:gdLst/>
            <a:ahLst/>
            <a:cxnLst/>
            <a:rect l="l" t="t" r="r" b="b"/>
            <a:pathLst>
              <a:path w="5410509" h="5572622">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85467" y="451780"/>
            <a:ext cx="11876132" cy="1029785"/>
          </a:xfrm>
          <a:prstGeom prst="rect">
            <a:avLst/>
          </a:prstGeom>
        </p:spPr>
        <p:txBody>
          <a:bodyPr lIns="0" tIns="0" rIns="0" bIns="0" rtlCol="0" anchor="t">
            <a:spAutoFit/>
          </a:bodyPr>
          <a:lstStyle/>
          <a:p>
            <a:pPr marL="0" lvl="0" indent="0" algn="ctr">
              <a:lnSpc>
                <a:spcPts val="8340"/>
              </a:lnSpc>
              <a:spcBef>
                <a:spcPct val="0"/>
              </a:spcBef>
            </a:pPr>
            <a:r>
              <a:rPr lang="en-US" sz="5957" spc="708">
                <a:solidFill>
                  <a:srgbClr val="3C6CA8"/>
                </a:solidFill>
                <a:latin typeface="Public Sans"/>
                <a:ea typeface="Public Sans"/>
                <a:cs typeface="Public Sans"/>
                <a:sym typeface="Public Sans"/>
              </a:rPr>
              <a:t>CÔNG NGHỆ VÀ CÔNG CỤ</a:t>
            </a:r>
          </a:p>
        </p:txBody>
      </p:sp>
      <p:sp>
        <p:nvSpPr>
          <p:cNvPr id="5" name="TextBox 5"/>
          <p:cNvSpPr txBox="1"/>
          <p:nvPr/>
        </p:nvSpPr>
        <p:spPr>
          <a:xfrm>
            <a:off x="542216" y="1937373"/>
            <a:ext cx="4679838" cy="573406"/>
          </a:xfrm>
          <a:prstGeom prst="rect">
            <a:avLst/>
          </a:prstGeom>
        </p:spPr>
        <p:txBody>
          <a:bodyPr lIns="0" tIns="0" rIns="0" bIns="0" rtlCol="0" anchor="t">
            <a:spAutoFit/>
          </a:bodyPr>
          <a:lstStyle/>
          <a:p>
            <a:pPr algn="ctr">
              <a:lnSpc>
                <a:spcPts val="4619"/>
              </a:lnSpc>
              <a:spcBef>
                <a:spcPct val="0"/>
              </a:spcBef>
            </a:pPr>
            <a:r>
              <a:rPr lang="en-US" sz="3299" b="1">
                <a:solidFill>
                  <a:srgbClr val="3C6CA8"/>
                </a:solidFill>
                <a:latin typeface="Public Sans Bold"/>
                <a:ea typeface="Public Sans Bold"/>
                <a:cs typeface="Public Sans Bold"/>
                <a:sym typeface="Public Sans Bold"/>
              </a:rPr>
              <a:t>Thư viện sử dụng: </a:t>
            </a:r>
          </a:p>
        </p:txBody>
      </p:sp>
      <p:sp>
        <p:nvSpPr>
          <p:cNvPr id="6" name="TextBox 6"/>
          <p:cNvSpPr txBox="1"/>
          <p:nvPr/>
        </p:nvSpPr>
        <p:spPr>
          <a:xfrm>
            <a:off x="1865285" y="2987029"/>
            <a:ext cx="14051504" cy="782320"/>
          </a:xfrm>
          <a:prstGeom prst="rect">
            <a:avLst/>
          </a:prstGeom>
        </p:spPr>
        <p:txBody>
          <a:bodyPr lIns="0" tIns="0" rIns="0" bIns="0" rtlCol="0" anchor="t">
            <a:spAutoFit/>
          </a:bodyPr>
          <a:lstStyle/>
          <a:p>
            <a:pPr algn="l">
              <a:lnSpc>
                <a:spcPts val="3079"/>
              </a:lnSpc>
              <a:spcBef>
                <a:spcPct val="0"/>
              </a:spcBef>
            </a:pPr>
            <a:r>
              <a:rPr lang="en-US" sz="2199" b="1">
                <a:solidFill>
                  <a:srgbClr val="3C6CA8"/>
                </a:solidFill>
                <a:latin typeface="Public Sans Bold"/>
                <a:ea typeface="Public Sans Bold"/>
                <a:cs typeface="Public Sans Bold"/>
                <a:sym typeface="Public Sans Bold"/>
              </a:rPr>
              <a:t>Pygame: Thư viện được sử dụng để phát triển trò chơi 2D, cung cấp các chức năng cho đồ họa, âm thanh và xử lý sự kiện</a:t>
            </a:r>
          </a:p>
        </p:txBody>
      </p:sp>
      <p:sp>
        <p:nvSpPr>
          <p:cNvPr id="7" name="TextBox 7"/>
          <p:cNvSpPr txBox="1"/>
          <p:nvPr/>
        </p:nvSpPr>
        <p:spPr>
          <a:xfrm>
            <a:off x="1040790" y="4166439"/>
            <a:ext cx="3861911" cy="573406"/>
          </a:xfrm>
          <a:prstGeom prst="rect">
            <a:avLst/>
          </a:prstGeom>
        </p:spPr>
        <p:txBody>
          <a:bodyPr lIns="0" tIns="0" rIns="0" bIns="0" rtlCol="0" anchor="t">
            <a:spAutoFit/>
          </a:bodyPr>
          <a:lstStyle/>
          <a:p>
            <a:pPr marL="0" lvl="0" indent="0" algn="ctr">
              <a:lnSpc>
                <a:spcPts val="4619"/>
              </a:lnSpc>
              <a:spcBef>
                <a:spcPct val="0"/>
              </a:spcBef>
            </a:pPr>
            <a:r>
              <a:rPr lang="en-US" sz="3299" b="1" u="none" strike="noStrike">
                <a:solidFill>
                  <a:srgbClr val="3C6CA8"/>
                </a:solidFill>
                <a:latin typeface="Public Sans Bold"/>
                <a:ea typeface="Public Sans Bold"/>
                <a:cs typeface="Public Sans Bold"/>
                <a:sym typeface="Public Sans Bold"/>
              </a:rPr>
              <a:t>Công cụ phát triển: </a:t>
            </a:r>
          </a:p>
        </p:txBody>
      </p:sp>
      <p:sp>
        <p:nvSpPr>
          <p:cNvPr id="8" name="TextBox 8"/>
          <p:cNvSpPr txBox="1"/>
          <p:nvPr/>
        </p:nvSpPr>
        <p:spPr>
          <a:xfrm>
            <a:off x="1865285" y="5197498"/>
            <a:ext cx="14051504" cy="1172845"/>
          </a:xfrm>
          <a:prstGeom prst="rect">
            <a:avLst/>
          </a:prstGeom>
        </p:spPr>
        <p:txBody>
          <a:bodyPr lIns="0" tIns="0" rIns="0" bIns="0" rtlCol="0" anchor="t">
            <a:spAutoFit/>
          </a:bodyPr>
          <a:lstStyle/>
          <a:p>
            <a:pPr marL="0" lvl="0" indent="0" algn="l">
              <a:lnSpc>
                <a:spcPts val="3079"/>
              </a:lnSpc>
              <a:spcBef>
                <a:spcPct val="0"/>
              </a:spcBef>
            </a:pPr>
            <a:r>
              <a:rPr lang="en-US" sz="2199" b="1" u="none" strike="noStrike">
                <a:solidFill>
                  <a:srgbClr val="3C6CA8"/>
                </a:solidFill>
                <a:latin typeface="Public Sans Bold"/>
                <a:ea typeface="Public Sans Bold"/>
                <a:cs typeface="Public Sans Bold"/>
                <a:sym typeface="Public Sans Bold"/>
              </a:rPr>
              <a:t>Visual Studio Code: Một trình soạn thảo mã nguồn mạnh mẽ và phổ biến cho Python, hỗ trợ nhiều tính năng như tự động hoàn thành mã, gỡ lỗi và quản lý phiên bản.</a:t>
            </a:r>
          </a:p>
          <a:p>
            <a:pPr marL="0" lvl="0" indent="0" algn="l">
              <a:lnSpc>
                <a:spcPts val="3079"/>
              </a:lnSpc>
              <a:spcBef>
                <a:spcPct val="0"/>
              </a:spcBef>
            </a:pPr>
            <a:endParaRPr lang="en-US" sz="2199" b="1" u="none" strike="noStrike">
              <a:solidFill>
                <a:srgbClr val="3C6CA8"/>
              </a:solidFill>
              <a:latin typeface="Public Sans Bold"/>
              <a:ea typeface="Public Sans Bold"/>
              <a:cs typeface="Public Sans Bold"/>
              <a:sym typeface="Public Sans Bold"/>
            </a:endParaRPr>
          </a:p>
        </p:txBody>
      </p:sp>
      <p:sp>
        <p:nvSpPr>
          <p:cNvPr id="9" name="TextBox 9"/>
          <p:cNvSpPr txBox="1"/>
          <p:nvPr/>
        </p:nvSpPr>
        <p:spPr>
          <a:xfrm>
            <a:off x="1040790" y="6770393"/>
            <a:ext cx="3406259" cy="573406"/>
          </a:xfrm>
          <a:prstGeom prst="rect">
            <a:avLst/>
          </a:prstGeom>
        </p:spPr>
        <p:txBody>
          <a:bodyPr lIns="0" tIns="0" rIns="0" bIns="0" rtlCol="0" anchor="t">
            <a:spAutoFit/>
          </a:bodyPr>
          <a:lstStyle/>
          <a:p>
            <a:pPr marL="0" lvl="0" indent="0" algn="ctr">
              <a:lnSpc>
                <a:spcPts val="4619"/>
              </a:lnSpc>
              <a:spcBef>
                <a:spcPct val="0"/>
              </a:spcBef>
            </a:pPr>
            <a:r>
              <a:rPr lang="en-US" sz="3299" b="1" u="none" strike="noStrike">
                <a:solidFill>
                  <a:srgbClr val="3C6CA8"/>
                </a:solidFill>
                <a:latin typeface="Public Sans Bold"/>
                <a:ea typeface="Public Sans Bold"/>
                <a:cs typeface="Public Sans Bold"/>
                <a:sym typeface="Public Sans Bold"/>
              </a:rPr>
              <a:t>Môi trường chạy:</a:t>
            </a:r>
          </a:p>
        </p:txBody>
      </p:sp>
      <p:sp>
        <p:nvSpPr>
          <p:cNvPr id="10" name="TextBox 10"/>
          <p:cNvSpPr txBox="1"/>
          <p:nvPr/>
        </p:nvSpPr>
        <p:spPr>
          <a:xfrm>
            <a:off x="1865285" y="7741944"/>
            <a:ext cx="11573827" cy="782320"/>
          </a:xfrm>
          <a:prstGeom prst="rect">
            <a:avLst/>
          </a:prstGeom>
        </p:spPr>
        <p:txBody>
          <a:bodyPr lIns="0" tIns="0" rIns="0" bIns="0" rtlCol="0" anchor="t">
            <a:spAutoFit/>
          </a:bodyPr>
          <a:lstStyle/>
          <a:p>
            <a:pPr marL="0" lvl="0" indent="0" algn="l">
              <a:lnSpc>
                <a:spcPts val="3079"/>
              </a:lnSpc>
              <a:spcBef>
                <a:spcPct val="0"/>
              </a:spcBef>
            </a:pPr>
            <a:r>
              <a:rPr lang="en-US" sz="2199" b="1" u="none" strike="noStrike">
                <a:solidFill>
                  <a:srgbClr val="3C6CA8"/>
                </a:solidFill>
                <a:latin typeface="Public Sans Bold"/>
                <a:ea typeface="Public Sans Bold"/>
                <a:cs typeface="Public Sans Bold"/>
                <a:sym typeface="Public Sans Bold"/>
              </a:rPr>
              <a:t>Hệ điều hành: Trò chơi có thể chạy trên các hệ điều hành như Windows, macOS và Linux.</a:t>
            </a:r>
          </a:p>
          <a:p>
            <a:pPr marL="0" lvl="0" indent="0" algn="l">
              <a:lnSpc>
                <a:spcPts val="3079"/>
              </a:lnSpc>
              <a:spcBef>
                <a:spcPct val="0"/>
              </a:spcBef>
            </a:pPr>
            <a:endParaRPr lang="en-US" sz="2199" b="1" u="none" strike="noStrike">
              <a:solidFill>
                <a:srgbClr val="3C6CA8"/>
              </a:solidFill>
              <a:latin typeface="Public Sans Bold"/>
              <a:ea typeface="Public Sans Bold"/>
              <a:cs typeface="Public Sans Bold"/>
              <a:sym typeface="Public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4840152" y="7500689"/>
            <a:ext cx="5410509" cy="5572622"/>
          </a:xfrm>
          <a:custGeom>
            <a:avLst/>
            <a:gdLst/>
            <a:ahLst/>
            <a:cxnLst/>
            <a:rect l="l" t="t" r="r" b="b"/>
            <a:pathLst>
              <a:path w="5410509" h="5572622">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54045" y="-2158380"/>
            <a:ext cx="5410509" cy="5572622"/>
          </a:xfrm>
          <a:custGeom>
            <a:avLst/>
            <a:gdLst/>
            <a:ahLst/>
            <a:cxnLst/>
            <a:rect l="l" t="t" r="r" b="b"/>
            <a:pathLst>
              <a:path w="5410509" h="5572622">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23467" y="627931"/>
            <a:ext cx="11486039" cy="8944753"/>
          </a:xfrm>
          <a:custGeom>
            <a:avLst/>
            <a:gdLst/>
            <a:ahLst/>
            <a:cxnLst/>
            <a:rect l="l" t="t" r="r" b="b"/>
            <a:pathLst>
              <a:path w="11486039" h="8944753">
                <a:moveTo>
                  <a:pt x="0" y="0"/>
                </a:moveTo>
                <a:lnTo>
                  <a:pt x="11486039" y="0"/>
                </a:lnTo>
                <a:lnTo>
                  <a:pt x="11486039" y="8944754"/>
                </a:lnTo>
                <a:lnTo>
                  <a:pt x="0" y="8944754"/>
                </a:lnTo>
                <a:lnTo>
                  <a:pt x="0" y="0"/>
                </a:lnTo>
                <a:close/>
              </a:path>
            </a:pathLst>
          </a:custGeom>
          <a:blipFill>
            <a:blip r:embed="rId4"/>
            <a:stretch>
              <a:fillRect/>
            </a:stretch>
          </a:blipFill>
        </p:spPr>
      </p:sp>
      <p:pic>
        <p:nvPicPr>
          <p:cNvPr id="5" name="Picture 5"/>
          <p:cNvPicPr>
            <a:picLocks noChangeAspect="1"/>
          </p:cNvPicPr>
          <p:nvPr/>
        </p:nvPicPr>
        <p:blipFill>
          <a:blip r:embed="rId5"/>
          <a:srcRect/>
          <a:stretch>
            <a:fillRect/>
          </a:stretch>
        </p:blipFill>
        <p:spPr>
          <a:xfrm>
            <a:off x="15658559" y="0"/>
            <a:ext cx="2629441" cy="3246224"/>
          </a:xfrm>
          <a:prstGeom prst="rect">
            <a:avLst/>
          </a:prstGeom>
        </p:spPr>
      </p:pic>
      <p:sp>
        <p:nvSpPr>
          <p:cNvPr id="6" name="TextBox 6"/>
          <p:cNvSpPr txBox="1"/>
          <p:nvPr/>
        </p:nvSpPr>
        <p:spPr>
          <a:xfrm>
            <a:off x="13111577" y="876300"/>
            <a:ext cx="2884938" cy="8591612"/>
          </a:xfrm>
          <a:prstGeom prst="rect">
            <a:avLst/>
          </a:prstGeom>
        </p:spPr>
        <p:txBody>
          <a:bodyPr lIns="0" tIns="0" rIns="0" bIns="0" rtlCol="0" anchor="t">
            <a:spAutoFit/>
          </a:bodyPr>
          <a:lstStyle/>
          <a:p>
            <a:pPr algn="l">
              <a:lnSpc>
                <a:spcPts val="9813"/>
              </a:lnSpc>
              <a:spcBef>
                <a:spcPct val="0"/>
              </a:spcBef>
            </a:pPr>
            <a:r>
              <a:rPr lang="en-US" sz="7009" b="1">
                <a:solidFill>
                  <a:srgbClr val="3C6CA8"/>
                </a:solidFill>
                <a:latin typeface="Public Sans Bold"/>
                <a:ea typeface="Public Sans Bold"/>
                <a:cs typeface="Public Sans Bold"/>
                <a:sym typeface="Public Sans Bold"/>
              </a:rPr>
              <a:t>Đăng nhập để chơi game con rắn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4840152" y="7500689"/>
            <a:ext cx="5410509" cy="5572622"/>
          </a:xfrm>
          <a:custGeom>
            <a:avLst/>
            <a:gdLst/>
            <a:ahLst/>
            <a:cxnLst/>
            <a:rect l="l" t="t" r="r" b="b"/>
            <a:pathLst>
              <a:path w="5410509" h="5572622">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54045" y="-2158380"/>
            <a:ext cx="5410509" cy="5572622"/>
          </a:xfrm>
          <a:custGeom>
            <a:avLst/>
            <a:gdLst/>
            <a:ahLst/>
            <a:cxnLst/>
            <a:rect l="l" t="t" r="r" b="b"/>
            <a:pathLst>
              <a:path w="5410509" h="5572622">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9798" y="1275036"/>
            <a:ext cx="9400708" cy="7736927"/>
          </a:xfrm>
          <a:custGeom>
            <a:avLst/>
            <a:gdLst/>
            <a:ahLst/>
            <a:cxnLst/>
            <a:rect l="l" t="t" r="r" b="b"/>
            <a:pathLst>
              <a:path w="9400708" h="7736927">
                <a:moveTo>
                  <a:pt x="0" y="0"/>
                </a:moveTo>
                <a:lnTo>
                  <a:pt x="9400708" y="0"/>
                </a:lnTo>
                <a:lnTo>
                  <a:pt x="9400708" y="7736928"/>
                </a:lnTo>
                <a:lnTo>
                  <a:pt x="0" y="7736928"/>
                </a:lnTo>
                <a:lnTo>
                  <a:pt x="0" y="0"/>
                </a:lnTo>
                <a:close/>
              </a:path>
            </a:pathLst>
          </a:custGeom>
          <a:blipFill>
            <a:blip r:embed="rId4"/>
            <a:stretch>
              <a:fillRect l="-1650" r="-1650"/>
            </a:stretch>
          </a:blipFill>
        </p:spPr>
      </p:sp>
      <p:sp>
        <p:nvSpPr>
          <p:cNvPr id="5" name="TextBox 5"/>
          <p:cNvSpPr txBox="1"/>
          <p:nvPr/>
        </p:nvSpPr>
        <p:spPr>
          <a:xfrm>
            <a:off x="10250661" y="2009514"/>
            <a:ext cx="7833442" cy="5578528"/>
          </a:xfrm>
          <a:prstGeom prst="rect">
            <a:avLst/>
          </a:prstGeom>
        </p:spPr>
        <p:txBody>
          <a:bodyPr lIns="0" tIns="0" rIns="0" bIns="0" rtlCol="0" anchor="t">
            <a:spAutoFit/>
          </a:bodyPr>
          <a:lstStyle/>
          <a:p>
            <a:pPr algn="l">
              <a:lnSpc>
                <a:spcPts val="6349"/>
              </a:lnSpc>
            </a:pPr>
            <a:r>
              <a:rPr lang="en-US" sz="4535" b="1">
                <a:solidFill>
                  <a:srgbClr val="3C6CA8"/>
                </a:solidFill>
                <a:latin typeface="Public Sans Bold"/>
                <a:ea typeface="Public Sans Bold"/>
                <a:cs typeface="Public Sans Bold"/>
                <a:sym typeface="Public Sans Bold"/>
              </a:rPr>
              <a:t>Danh mục:</a:t>
            </a:r>
          </a:p>
          <a:p>
            <a:pPr algn="l">
              <a:lnSpc>
                <a:spcPts val="6349"/>
              </a:lnSpc>
            </a:pPr>
            <a:endParaRPr lang="en-US" sz="4535" b="1">
              <a:solidFill>
                <a:srgbClr val="3C6CA8"/>
              </a:solidFill>
              <a:latin typeface="Public Sans Bold"/>
              <a:ea typeface="Public Sans Bold"/>
              <a:cs typeface="Public Sans Bold"/>
              <a:sym typeface="Public Sans Bold"/>
            </a:endParaRPr>
          </a:p>
          <a:p>
            <a:pPr algn="l">
              <a:lnSpc>
                <a:spcPts val="6349"/>
              </a:lnSpc>
            </a:pPr>
            <a:r>
              <a:rPr lang="en-US" sz="4535" b="1">
                <a:solidFill>
                  <a:srgbClr val="3C6CA8"/>
                </a:solidFill>
                <a:latin typeface="Public Sans Bold"/>
                <a:ea typeface="Public Sans Bold"/>
                <a:cs typeface="Public Sans Bold"/>
                <a:sym typeface="Public Sans Bold"/>
              </a:rPr>
              <a:t>Play game: Chơi game</a:t>
            </a:r>
          </a:p>
          <a:p>
            <a:pPr algn="l">
              <a:lnSpc>
                <a:spcPts val="6349"/>
              </a:lnSpc>
            </a:pPr>
            <a:endParaRPr lang="en-US" sz="4535" b="1">
              <a:solidFill>
                <a:srgbClr val="3C6CA8"/>
              </a:solidFill>
              <a:latin typeface="Public Sans Bold"/>
              <a:ea typeface="Public Sans Bold"/>
              <a:cs typeface="Public Sans Bold"/>
              <a:sym typeface="Public Sans Bold"/>
            </a:endParaRPr>
          </a:p>
          <a:p>
            <a:pPr algn="l">
              <a:lnSpc>
                <a:spcPts val="6349"/>
              </a:lnSpc>
            </a:pPr>
            <a:r>
              <a:rPr lang="en-US" sz="4535" b="1">
                <a:solidFill>
                  <a:srgbClr val="3C6CA8"/>
                </a:solidFill>
                <a:latin typeface="Public Sans Bold"/>
                <a:ea typeface="Public Sans Bold"/>
                <a:cs typeface="Public Sans Bold"/>
                <a:sym typeface="Public Sans Bold"/>
              </a:rPr>
              <a:t>Scoreboard: Bảng xếp hạng</a:t>
            </a:r>
          </a:p>
          <a:p>
            <a:pPr algn="l">
              <a:lnSpc>
                <a:spcPts val="6349"/>
              </a:lnSpc>
            </a:pPr>
            <a:endParaRPr lang="en-US" sz="4535" b="1">
              <a:solidFill>
                <a:srgbClr val="3C6CA8"/>
              </a:solidFill>
              <a:latin typeface="Public Sans Bold"/>
              <a:ea typeface="Public Sans Bold"/>
              <a:cs typeface="Public Sans Bold"/>
              <a:sym typeface="Public Sans Bold"/>
            </a:endParaRPr>
          </a:p>
          <a:p>
            <a:pPr algn="l">
              <a:lnSpc>
                <a:spcPts val="6349"/>
              </a:lnSpc>
              <a:spcBef>
                <a:spcPct val="0"/>
              </a:spcBef>
            </a:pPr>
            <a:r>
              <a:rPr lang="en-US" sz="4535" b="1">
                <a:solidFill>
                  <a:srgbClr val="3C6CA8"/>
                </a:solidFill>
                <a:latin typeface="Public Sans Bold"/>
                <a:ea typeface="Public Sans Bold"/>
                <a:cs typeface="Public Sans Bold"/>
                <a:sym typeface="Public Sans Bold"/>
              </a:rPr>
              <a:t>Quit: Thoát trò chơi</a:t>
            </a:r>
          </a:p>
        </p:txBody>
      </p:sp>
      <p:pic>
        <p:nvPicPr>
          <p:cNvPr id="6" name="Picture 6"/>
          <p:cNvPicPr>
            <a:picLocks noChangeAspect="1"/>
          </p:cNvPicPr>
          <p:nvPr/>
        </p:nvPicPr>
        <p:blipFill>
          <a:blip r:embed="rId5"/>
          <a:srcRect/>
          <a:stretch>
            <a:fillRect/>
          </a:stretch>
        </p:blipFill>
        <p:spPr>
          <a:xfrm>
            <a:off x="15658559" y="0"/>
            <a:ext cx="2629441" cy="32462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4840152" y="7500689"/>
            <a:ext cx="5410509" cy="5572622"/>
          </a:xfrm>
          <a:custGeom>
            <a:avLst/>
            <a:gdLst/>
            <a:ahLst/>
            <a:cxnLst/>
            <a:rect l="l" t="t" r="r" b="b"/>
            <a:pathLst>
              <a:path w="5410509" h="5572622">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54045" y="-2158380"/>
            <a:ext cx="5410509" cy="5572622"/>
          </a:xfrm>
          <a:custGeom>
            <a:avLst/>
            <a:gdLst/>
            <a:ahLst/>
            <a:cxnLst/>
            <a:rect l="l" t="t" r="r" b="b"/>
            <a:pathLst>
              <a:path w="5410509" h="5572622">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1762" y="1559372"/>
            <a:ext cx="9863828" cy="7365679"/>
          </a:xfrm>
          <a:custGeom>
            <a:avLst/>
            <a:gdLst/>
            <a:ahLst/>
            <a:cxnLst/>
            <a:rect l="l" t="t" r="r" b="b"/>
            <a:pathLst>
              <a:path w="9863828" h="7365679">
                <a:moveTo>
                  <a:pt x="0" y="0"/>
                </a:moveTo>
                <a:lnTo>
                  <a:pt x="9863828" y="0"/>
                </a:lnTo>
                <a:lnTo>
                  <a:pt x="9863828" y="7365679"/>
                </a:lnTo>
                <a:lnTo>
                  <a:pt x="0" y="7365679"/>
                </a:lnTo>
                <a:lnTo>
                  <a:pt x="0" y="0"/>
                </a:lnTo>
                <a:close/>
              </a:path>
            </a:pathLst>
          </a:custGeom>
          <a:blipFill>
            <a:blip r:embed="rId4"/>
            <a:stretch>
              <a:fillRect/>
            </a:stretch>
          </a:blipFill>
        </p:spPr>
      </p:sp>
      <p:sp>
        <p:nvSpPr>
          <p:cNvPr id="5" name="TextBox 5"/>
          <p:cNvSpPr txBox="1"/>
          <p:nvPr/>
        </p:nvSpPr>
        <p:spPr>
          <a:xfrm>
            <a:off x="10140870" y="2009514"/>
            <a:ext cx="8037339" cy="6379670"/>
          </a:xfrm>
          <a:prstGeom prst="rect">
            <a:avLst/>
          </a:prstGeom>
        </p:spPr>
        <p:txBody>
          <a:bodyPr lIns="0" tIns="0" rIns="0" bIns="0" rtlCol="0" anchor="t">
            <a:spAutoFit/>
          </a:bodyPr>
          <a:lstStyle/>
          <a:p>
            <a:pPr algn="l">
              <a:lnSpc>
                <a:spcPts val="6349"/>
              </a:lnSpc>
            </a:pPr>
            <a:r>
              <a:rPr lang="en-US" sz="4535" b="1">
                <a:solidFill>
                  <a:srgbClr val="3C6CA8"/>
                </a:solidFill>
                <a:latin typeface="Public Sans Bold"/>
                <a:ea typeface="Public Sans Bold"/>
                <a:cs typeface="Public Sans Bold"/>
                <a:sym typeface="Public Sans Bold"/>
              </a:rPr>
              <a:t>Mode:</a:t>
            </a:r>
          </a:p>
          <a:p>
            <a:pPr algn="l">
              <a:lnSpc>
                <a:spcPts val="6349"/>
              </a:lnSpc>
            </a:pPr>
            <a:endParaRPr lang="en-US" sz="4535" b="1">
              <a:solidFill>
                <a:srgbClr val="3C6CA8"/>
              </a:solidFill>
              <a:latin typeface="Public Sans Bold"/>
              <a:ea typeface="Public Sans Bold"/>
              <a:cs typeface="Public Sans Bold"/>
              <a:sym typeface="Public Sans Bold"/>
            </a:endParaRPr>
          </a:p>
          <a:p>
            <a:pPr algn="l">
              <a:lnSpc>
                <a:spcPts val="6349"/>
              </a:lnSpc>
            </a:pPr>
            <a:r>
              <a:rPr lang="en-US" sz="4535" b="1">
                <a:solidFill>
                  <a:srgbClr val="3C6CA8"/>
                </a:solidFill>
                <a:latin typeface="Public Sans Bold"/>
                <a:ea typeface="Public Sans Bold"/>
                <a:cs typeface="Public Sans Bold"/>
                <a:sym typeface="Public Sans Bold"/>
              </a:rPr>
              <a:t>Normal: Chế độ Bình Thường</a:t>
            </a:r>
          </a:p>
          <a:p>
            <a:pPr algn="l">
              <a:lnSpc>
                <a:spcPts val="6349"/>
              </a:lnSpc>
            </a:pPr>
            <a:endParaRPr lang="en-US" sz="4535" b="1">
              <a:solidFill>
                <a:srgbClr val="3C6CA8"/>
              </a:solidFill>
              <a:latin typeface="Public Sans Bold"/>
              <a:ea typeface="Public Sans Bold"/>
              <a:cs typeface="Public Sans Bold"/>
              <a:sym typeface="Public Sans Bold"/>
            </a:endParaRPr>
          </a:p>
          <a:p>
            <a:pPr algn="l">
              <a:lnSpc>
                <a:spcPts val="6349"/>
              </a:lnSpc>
            </a:pPr>
            <a:r>
              <a:rPr lang="en-US" sz="4535" b="1">
                <a:solidFill>
                  <a:srgbClr val="3C6CA8"/>
                </a:solidFill>
                <a:latin typeface="Public Sans Bold"/>
                <a:ea typeface="Public Sans Bold"/>
                <a:cs typeface="Public Sans Bold"/>
                <a:sym typeface="Public Sans Bold"/>
              </a:rPr>
              <a:t>Hard: Chế độ Khó</a:t>
            </a:r>
          </a:p>
          <a:p>
            <a:pPr algn="l">
              <a:lnSpc>
                <a:spcPts val="6349"/>
              </a:lnSpc>
            </a:pPr>
            <a:endParaRPr lang="en-US" sz="4535" b="1">
              <a:solidFill>
                <a:srgbClr val="3C6CA8"/>
              </a:solidFill>
              <a:latin typeface="Public Sans Bold"/>
              <a:ea typeface="Public Sans Bold"/>
              <a:cs typeface="Public Sans Bold"/>
              <a:sym typeface="Public Sans Bold"/>
            </a:endParaRPr>
          </a:p>
          <a:p>
            <a:pPr algn="l">
              <a:lnSpc>
                <a:spcPts val="6349"/>
              </a:lnSpc>
            </a:pPr>
            <a:r>
              <a:rPr lang="en-US" sz="4535" b="1">
                <a:solidFill>
                  <a:srgbClr val="3C6CA8"/>
                </a:solidFill>
                <a:latin typeface="Public Sans Bold"/>
                <a:ea typeface="Public Sans Bold"/>
                <a:cs typeface="Public Sans Bold"/>
                <a:sym typeface="Public Sans Bold"/>
              </a:rPr>
              <a:t>Super Hard: Chế độ Siêu Khó</a:t>
            </a:r>
          </a:p>
          <a:p>
            <a:pPr algn="l">
              <a:lnSpc>
                <a:spcPts val="6349"/>
              </a:lnSpc>
              <a:spcBef>
                <a:spcPct val="0"/>
              </a:spcBef>
            </a:pPr>
            <a:endParaRPr lang="en-US" sz="4535" b="1">
              <a:solidFill>
                <a:srgbClr val="3C6CA8"/>
              </a:solidFill>
              <a:latin typeface="Public Sans Bold"/>
              <a:ea typeface="Public Sans Bold"/>
              <a:cs typeface="Public Sans Bold"/>
              <a:sym typeface="Public Sans Bold"/>
            </a:endParaRPr>
          </a:p>
        </p:txBody>
      </p:sp>
      <p:pic>
        <p:nvPicPr>
          <p:cNvPr id="6" name="Picture 6"/>
          <p:cNvPicPr>
            <a:picLocks noChangeAspect="1"/>
          </p:cNvPicPr>
          <p:nvPr/>
        </p:nvPicPr>
        <p:blipFill>
          <a:blip r:embed="rId5"/>
          <a:srcRect/>
          <a:stretch>
            <a:fillRect/>
          </a:stretch>
        </p:blipFill>
        <p:spPr>
          <a:xfrm>
            <a:off x="15658559" y="0"/>
            <a:ext cx="2629441" cy="32462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4840152" y="7500689"/>
            <a:ext cx="5410509" cy="5572622"/>
          </a:xfrm>
          <a:custGeom>
            <a:avLst/>
            <a:gdLst/>
            <a:ahLst/>
            <a:cxnLst/>
            <a:rect l="l" t="t" r="r" b="b"/>
            <a:pathLst>
              <a:path w="5410509" h="5572622">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54045" y="-2158380"/>
            <a:ext cx="5410509" cy="5572622"/>
          </a:xfrm>
          <a:custGeom>
            <a:avLst/>
            <a:gdLst/>
            <a:ahLst/>
            <a:cxnLst/>
            <a:rect l="l" t="t" r="r" b="b"/>
            <a:pathLst>
              <a:path w="5410509" h="5572622">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7195" y="595013"/>
            <a:ext cx="11629572" cy="9096974"/>
          </a:xfrm>
          <a:custGeom>
            <a:avLst/>
            <a:gdLst/>
            <a:ahLst/>
            <a:cxnLst/>
            <a:rect l="l" t="t" r="r" b="b"/>
            <a:pathLst>
              <a:path w="11629572" h="9096974">
                <a:moveTo>
                  <a:pt x="0" y="0"/>
                </a:moveTo>
                <a:lnTo>
                  <a:pt x="11629572" y="0"/>
                </a:lnTo>
                <a:lnTo>
                  <a:pt x="11629572" y="9096974"/>
                </a:lnTo>
                <a:lnTo>
                  <a:pt x="0" y="9096974"/>
                </a:lnTo>
                <a:lnTo>
                  <a:pt x="0" y="0"/>
                </a:lnTo>
                <a:close/>
              </a:path>
            </a:pathLst>
          </a:custGeom>
          <a:blipFill>
            <a:blip r:embed="rId4"/>
            <a:stretch>
              <a:fillRect/>
            </a:stretch>
          </a:blipFill>
        </p:spPr>
      </p:sp>
      <p:sp>
        <p:nvSpPr>
          <p:cNvPr id="5" name="TextBox 5"/>
          <p:cNvSpPr txBox="1"/>
          <p:nvPr/>
        </p:nvSpPr>
        <p:spPr>
          <a:xfrm>
            <a:off x="12093138" y="942975"/>
            <a:ext cx="3441812" cy="771672"/>
          </a:xfrm>
          <a:prstGeom prst="rect">
            <a:avLst/>
          </a:prstGeom>
        </p:spPr>
        <p:txBody>
          <a:bodyPr lIns="0" tIns="0" rIns="0" bIns="0" rtlCol="0" anchor="t">
            <a:spAutoFit/>
          </a:bodyPr>
          <a:lstStyle/>
          <a:p>
            <a:pPr algn="l">
              <a:lnSpc>
                <a:spcPts val="6349"/>
              </a:lnSpc>
              <a:spcBef>
                <a:spcPct val="0"/>
              </a:spcBef>
            </a:pPr>
            <a:r>
              <a:rPr lang="en-US" sz="4535" b="1">
                <a:solidFill>
                  <a:srgbClr val="3C6CA8"/>
                </a:solidFill>
                <a:latin typeface="Public Sans Bold"/>
                <a:ea typeface="Public Sans Bold"/>
                <a:cs typeface="Public Sans Bold"/>
                <a:sym typeface="Public Sans Bold"/>
              </a:rPr>
              <a:t>Normal</a:t>
            </a:r>
          </a:p>
        </p:txBody>
      </p:sp>
      <p:sp>
        <p:nvSpPr>
          <p:cNvPr id="6" name="TextBox 6"/>
          <p:cNvSpPr txBox="1"/>
          <p:nvPr/>
        </p:nvSpPr>
        <p:spPr>
          <a:xfrm>
            <a:off x="12093138" y="4692522"/>
            <a:ext cx="8186780" cy="793951"/>
          </a:xfrm>
          <a:prstGeom prst="rect">
            <a:avLst/>
          </a:prstGeom>
        </p:spPr>
        <p:txBody>
          <a:bodyPr lIns="0" tIns="0" rIns="0" bIns="0" rtlCol="0" anchor="t">
            <a:spAutoFit/>
          </a:bodyPr>
          <a:lstStyle/>
          <a:p>
            <a:pPr algn="l">
              <a:lnSpc>
                <a:spcPts val="6467"/>
              </a:lnSpc>
              <a:spcBef>
                <a:spcPct val="0"/>
              </a:spcBef>
            </a:pPr>
            <a:r>
              <a:rPr lang="en-US" sz="4619" b="1">
                <a:solidFill>
                  <a:srgbClr val="3C6CA8"/>
                </a:solidFill>
                <a:latin typeface="Public Sans Bold"/>
                <a:ea typeface="Public Sans Bold"/>
                <a:cs typeface="Public Sans Bold"/>
                <a:sym typeface="Public Sans Bold"/>
              </a:rPr>
              <a:t>Không có vật cản</a:t>
            </a:r>
          </a:p>
        </p:txBody>
      </p:sp>
      <p:pic>
        <p:nvPicPr>
          <p:cNvPr id="7" name="Picture 7"/>
          <p:cNvPicPr>
            <a:picLocks noChangeAspect="1"/>
          </p:cNvPicPr>
          <p:nvPr/>
        </p:nvPicPr>
        <p:blipFill>
          <a:blip r:embed="rId5"/>
          <a:srcRect/>
          <a:stretch>
            <a:fillRect/>
          </a:stretch>
        </p:blipFill>
        <p:spPr>
          <a:xfrm>
            <a:off x="15658559" y="0"/>
            <a:ext cx="2629441" cy="32462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sp>
        <p:nvSpPr>
          <p:cNvPr id="2" name="Freeform 2"/>
          <p:cNvSpPr/>
          <p:nvPr/>
        </p:nvSpPr>
        <p:spPr>
          <a:xfrm>
            <a:off x="4840152" y="7500689"/>
            <a:ext cx="5410509" cy="5572622"/>
          </a:xfrm>
          <a:custGeom>
            <a:avLst/>
            <a:gdLst/>
            <a:ahLst/>
            <a:cxnLst/>
            <a:rect l="l" t="t" r="r" b="b"/>
            <a:pathLst>
              <a:path w="5410509" h="5572622">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54045" y="-2158380"/>
            <a:ext cx="5410509" cy="5572622"/>
          </a:xfrm>
          <a:custGeom>
            <a:avLst/>
            <a:gdLst/>
            <a:ahLst/>
            <a:cxnLst/>
            <a:rect l="l" t="t" r="r" b="b"/>
            <a:pathLst>
              <a:path w="5410509" h="5572622">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1468" y="871366"/>
            <a:ext cx="10867114" cy="8544268"/>
          </a:xfrm>
          <a:custGeom>
            <a:avLst/>
            <a:gdLst/>
            <a:ahLst/>
            <a:cxnLst/>
            <a:rect l="l" t="t" r="r" b="b"/>
            <a:pathLst>
              <a:path w="10867114" h="8544268">
                <a:moveTo>
                  <a:pt x="0" y="0"/>
                </a:moveTo>
                <a:lnTo>
                  <a:pt x="10867114" y="0"/>
                </a:lnTo>
                <a:lnTo>
                  <a:pt x="10867114" y="8544268"/>
                </a:lnTo>
                <a:lnTo>
                  <a:pt x="0" y="8544268"/>
                </a:lnTo>
                <a:lnTo>
                  <a:pt x="0" y="0"/>
                </a:lnTo>
                <a:close/>
              </a:path>
            </a:pathLst>
          </a:custGeom>
          <a:blipFill>
            <a:blip r:embed="rId4"/>
            <a:stretch>
              <a:fillRect/>
            </a:stretch>
          </a:blipFill>
        </p:spPr>
      </p:sp>
      <p:sp>
        <p:nvSpPr>
          <p:cNvPr id="5" name="TextBox 5"/>
          <p:cNvSpPr txBox="1"/>
          <p:nvPr/>
        </p:nvSpPr>
        <p:spPr>
          <a:xfrm>
            <a:off x="11630888" y="942975"/>
            <a:ext cx="3441812" cy="771672"/>
          </a:xfrm>
          <a:prstGeom prst="rect">
            <a:avLst/>
          </a:prstGeom>
        </p:spPr>
        <p:txBody>
          <a:bodyPr lIns="0" tIns="0" rIns="0" bIns="0" rtlCol="0" anchor="t">
            <a:spAutoFit/>
          </a:bodyPr>
          <a:lstStyle/>
          <a:p>
            <a:pPr algn="l">
              <a:lnSpc>
                <a:spcPts val="6349"/>
              </a:lnSpc>
              <a:spcBef>
                <a:spcPct val="0"/>
              </a:spcBef>
            </a:pPr>
            <a:r>
              <a:rPr lang="en-US" sz="4535" b="1">
                <a:solidFill>
                  <a:srgbClr val="3C6CA8"/>
                </a:solidFill>
                <a:latin typeface="Public Sans Bold"/>
                <a:ea typeface="Public Sans Bold"/>
                <a:cs typeface="Public Sans Bold"/>
                <a:sym typeface="Public Sans Bold"/>
              </a:rPr>
              <a:t>Hard</a:t>
            </a:r>
          </a:p>
        </p:txBody>
      </p:sp>
      <p:sp>
        <p:nvSpPr>
          <p:cNvPr id="6" name="TextBox 6"/>
          <p:cNvSpPr txBox="1"/>
          <p:nvPr/>
        </p:nvSpPr>
        <p:spPr>
          <a:xfrm>
            <a:off x="11630888" y="4121521"/>
            <a:ext cx="4951572" cy="1929659"/>
          </a:xfrm>
          <a:prstGeom prst="rect">
            <a:avLst/>
          </a:prstGeom>
        </p:spPr>
        <p:txBody>
          <a:bodyPr lIns="0" tIns="0" rIns="0" bIns="0" rtlCol="0" anchor="t">
            <a:spAutoFit/>
          </a:bodyPr>
          <a:lstStyle/>
          <a:p>
            <a:pPr algn="l">
              <a:lnSpc>
                <a:spcPts val="7750"/>
              </a:lnSpc>
              <a:spcBef>
                <a:spcPct val="0"/>
              </a:spcBef>
            </a:pPr>
            <a:r>
              <a:rPr lang="en-US" sz="5536" b="1">
                <a:solidFill>
                  <a:srgbClr val="3C6CA8"/>
                </a:solidFill>
                <a:latin typeface="Public Sans Bold"/>
                <a:ea typeface="Public Sans Bold"/>
                <a:cs typeface="Public Sans Bold"/>
                <a:sym typeface="Public Sans Bold"/>
              </a:rPr>
              <a:t>Có vật cản là các khối block</a:t>
            </a:r>
          </a:p>
        </p:txBody>
      </p:sp>
      <p:pic>
        <p:nvPicPr>
          <p:cNvPr id="7" name="Picture 7"/>
          <p:cNvPicPr>
            <a:picLocks noChangeAspect="1"/>
          </p:cNvPicPr>
          <p:nvPr/>
        </p:nvPicPr>
        <p:blipFill>
          <a:blip r:embed="rId5"/>
          <a:srcRect/>
          <a:stretch>
            <a:fillRect/>
          </a:stretch>
        </p:blipFill>
        <p:spPr>
          <a:xfrm>
            <a:off x="15658559" y="0"/>
            <a:ext cx="2629441" cy="32462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732</Words>
  <Application>Microsoft Office PowerPoint</Application>
  <PresentationFormat>Custom</PresentationFormat>
  <Paragraphs>83</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Public Sans Bold</vt:lpstr>
      <vt:lpstr>Arial</vt:lpstr>
      <vt:lpstr>Times New Roman</vt:lpstr>
      <vt:lpstr>Faustina</vt:lpstr>
      <vt:lpstr>Faustina Bold</vt:lpstr>
      <vt:lpstr>High Cruiser</vt:lpstr>
      <vt:lpstr>Lastica Bold</vt:lpstr>
      <vt:lpstr>Cy Grotesk Wide Bold</vt:lpstr>
      <vt:lpstr>Public Sans</vt:lpstr>
      <vt:lpstr>Roboto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and Pink Creative Pastel Technology Pitch Deck Presentation</dc:title>
  <cp:lastModifiedBy>Vu Hoang Vu</cp:lastModifiedBy>
  <cp:revision>2</cp:revision>
  <dcterms:created xsi:type="dcterms:W3CDTF">2006-08-16T00:00:00Z</dcterms:created>
  <dcterms:modified xsi:type="dcterms:W3CDTF">2024-11-27T14:24:41Z</dcterms:modified>
  <dc:identifier>DAGXECk31ds</dc:identifier>
</cp:coreProperties>
</file>